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8"/>
  </p:notesMasterIdLst>
  <p:sldIdLst>
    <p:sldId id="264" r:id="rId2"/>
    <p:sldId id="265" r:id="rId3"/>
    <p:sldId id="266" r:id="rId4"/>
    <p:sldId id="343" r:id="rId5"/>
    <p:sldId id="277" r:id="rId6"/>
    <p:sldId id="268" r:id="rId7"/>
    <p:sldId id="278" r:id="rId8"/>
    <p:sldId id="280" r:id="rId9"/>
    <p:sldId id="309" r:id="rId10"/>
    <p:sldId id="310" r:id="rId11"/>
    <p:sldId id="311" r:id="rId12"/>
    <p:sldId id="312" r:id="rId13"/>
    <p:sldId id="314" r:id="rId14"/>
    <p:sldId id="316" r:id="rId15"/>
    <p:sldId id="267" r:id="rId16"/>
    <p:sldId id="269" r:id="rId17"/>
    <p:sldId id="342"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24" r:id="rId36"/>
    <p:sldId id="284" r:id="rId37"/>
    <p:sldId id="285" r:id="rId38"/>
    <p:sldId id="286" r:id="rId39"/>
    <p:sldId id="287" r:id="rId40"/>
    <p:sldId id="288" r:id="rId41"/>
    <p:sldId id="302" r:id="rId42"/>
    <p:sldId id="289" r:id="rId43"/>
    <p:sldId id="305" r:id="rId44"/>
    <p:sldId id="290" r:id="rId45"/>
    <p:sldId id="307" r:id="rId46"/>
    <p:sldId id="291" r:id="rId47"/>
    <p:sldId id="292" r:id="rId48"/>
    <p:sldId id="293" r:id="rId49"/>
    <p:sldId id="306" r:id="rId50"/>
    <p:sldId id="308" r:id="rId51"/>
    <p:sldId id="322" r:id="rId52"/>
    <p:sldId id="272" r:id="rId53"/>
    <p:sldId id="303" r:id="rId54"/>
    <p:sldId id="295" r:id="rId55"/>
    <p:sldId id="294" r:id="rId56"/>
    <p:sldId id="299" r:id="rId57"/>
    <p:sldId id="318" r:id="rId58"/>
    <p:sldId id="321" r:id="rId59"/>
    <p:sldId id="298" r:id="rId60"/>
    <p:sldId id="300" r:id="rId61"/>
    <p:sldId id="323" r:id="rId62"/>
    <p:sldId id="320" r:id="rId63"/>
    <p:sldId id="301" r:id="rId64"/>
    <p:sldId id="297" r:id="rId65"/>
    <p:sldId id="313" r:id="rId66"/>
    <p:sldId id="275"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F7D7"/>
    <a:srgbClr val="F7F2C3"/>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907C49-1AC6-B3D7-3378-B8F752A21E15}" v="174" dt="2024-02-28T22:16:26.981"/>
    <p1510:client id="{3CD279CC-3659-DBBF-3874-65424D5B0B15}" v="84" dt="2024-02-28T22:55:52.332"/>
    <p1510:client id="{58491E70-5638-F036-C096-28CC93BD8E89}" v="391" dt="2024-02-28T21:57:12.304"/>
    <p1510:client id="{73EFCC20-8BFB-17AB-6908-1E44D03A6BD3}" v="838" dt="2024-02-29T13:43:46.828"/>
    <p1510:client id="{79BFFD7F-6900-A66B-2C41-E063819E4065}" v="142" dt="2024-02-29T14:53:32.535"/>
    <p1510:client id="{889713BB-4503-78DE-FDEA-1D3416FA0418}" v="28" dt="2024-02-29T13:52:23.971"/>
    <p1510:client id="{91AC8D18-AC1C-F74A-94C3-3E0A002BB5C9}" v="1536" dt="2024-02-28T23:01:19.088"/>
    <p1510:client id="{9BAB69A1-F8ED-8364-2372-E7174AF19239}" v="32" dt="2024-02-29T14:52:38.831"/>
    <p1510:client id="{AE3D2A10-ECE0-288B-45FA-40A78CAC4EE3}" v="18" dt="2024-02-29T13:52:15.102"/>
    <p1510:client id="{B33DB0AC-B0A7-3FEA-FCF9-F28DA1943CC7}" v="24" dt="2024-02-28T01:46:07.098"/>
    <p1510:client id="{CD1437A0-BF77-7431-6BC9-5FF97363ACB2}" v="1319" dt="2024-02-27T18:42:04.792"/>
    <p1510:client id="{ECD5EF9D-4E3A-A60D-6216-59F10850B29E}" v="1227" dt="2024-02-28T21:35:43.384"/>
    <p1510:client id="{EF7E2BE2-C3A6-8B07-0FBA-185C9FFA0A0F}" v="243" dt="2024-02-27T17:41:33.450"/>
    <p1510:client id="{FE0F0EE9-C3B3-11C0-4115-18EB89E37E50}" v="80" dt="2024-02-29T14:54:05.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7" d="100"/>
          <a:sy n="107" d="100"/>
        </p:scale>
        <p:origin x="486" y="102"/>
      </p:cViewPr>
      <p:guideLst>
        <p:guide orient="horz" pos="2702"/>
        <p:guide pos="55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3/1/2024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urdue.brightspace.com/d2l/le/dropbox/949519/947637/DownloadAttachment?fid=35974214"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purdue.brightspace.com/d2l/le/dropbox/949519/947637/DownloadAttachment?fid=35974216"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During the presentation make sure to introduce yourselves and identify your team roles.  </a:t>
            </a:r>
            <a:endParaRPr lang="en-US" dirty="0">
              <a:cs typeface="Calibri"/>
            </a:endParaRPr>
          </a:p>
          <a:p>
            <a:endParaRPr lang="en-US" i="1" dirty="0">
              <a:cs typeface="Calibri"/>
            </a:endParaRPr>
          </a:p>
          <a:p>
            <a:r>
              <a:rPr lang="en-US" dirty="0">
                <a:cs typeface="Calibri"/>
              </a:rPr>
              <a:t>Presentation Example 1:</a:t>
            </a:r>
            <a:r>
              <a:rPr lang="en-US" i="1" dirty="0">
                <a:cs typeface="Calibri"/>
              </a:rPr>
              <a:t> </a:t>
            </a:r>
            <a:r>
              <a:rPr lang="en-US" dirty="0">
                <a:hlinkClick r:id="rId3"/>
              </a:rPr>
              <a:t>https://purdue.brightspace.com/d2l/le/dropbox/949519/947637/DownloadAttachment?fid=35974214</a:t>
            </a:r>
            <a:endParaRPr lang="en-US" dirty="0">
              <a:cs typeface="Calibri"/>
              <a:hlinkClick r:id="rId3"/>
            </a:endParaRPr>
          </a:p>
          <a:p>
            <a:r>
              <a:rPr lang="en-US">
                <a:cs typeface="Calibri"/>
              </a:rPr>
              <a:t>Presentation Example 2: </a:t>
            </a:r>
            <a:r>
              <a:rPr lang="en-US" dirty="0">
                <a:hlinkClick r:id="rId4"/>
              </a:rPr>
              <a:t>https://purdue.brightspace.com/d2l/le/dropbox/949519/947637/DownloadAttachment?fid=35974216</a:t>
            </a:r>
            <a:endParaRPr lang="en-US" dirty="0"/>
          </a:p>
          <a:p>
            <a:endParaRPr lang="en-US" dirty="0"/>
          </a:p>
          <a:p>
            <a:endParaRPr lang="en-US" dirty="0">
              <a:cs typeface="Calibri"/>
            </a:endParaRPr>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915415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3397646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208728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Grace</a:t>
            </a:r>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2775030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Neil</a:t>
            </a: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3692470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Neil</a:t>
            </a:r>
          </a:p>
        </p:txBody>
      </p:sp>
      <p:sp>
        <p:nvSpPr>
          <p:cNvPr id="4" name="Slide Number Placeholder 3"/>
          <p:cNvSpPr>
            <a:spLocks noGrp="1"/>
          </p:cNvSpPr>
          <p:nvPr>
            <p:ph type="sldNum" sz="quarter" idx="5"/>
          </p:nvPr>
        </p:nvSpPr>
        <p:spPr/>
        <p:txBody>
          <a:bodyPr/>
          <a:lstStyle/>
          <a:p>
            <a:fld id="{3C696C59-4C62-F748-9189-0658811B1DC6}" type="slidenum">
              <a:rPr lang="en-US" smtClean="0"/>
              <a:t>15</a:t>
            </a:fld>
            <a:endParaRPr lang="en-US"/>
          </a:p>
        </p:txBody>
      </p:sp>
    </p:spTree>
    <p:extLst>
      <p:ext uri="{BB962C8B-B14F-4D97-AF65-F5344CB8AC3E}">
        <p14:creationId xmlns:p14="http://schemas.microsoft.com/office/powerpoint/2010/main" val="3603056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16</a:t>
            </a:fld>
            <a:endParaRPr lang="en-US"/>
          </a:p>
        </p:txBody>
      </p:sp>
    </p:spTree>
    <p:extLst>
      <p:ext uri="{BB962C8B-B14F-4D97-AF65-F5344CB8AC3E}">
        <p14:creationId xmlns:p14="http://schemas.microsoft.com/office/powerpoint/2010/main" val="738420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17</a:t>
            </a:fld>
            <a:endParaRPr lang="en-US"/>
          </a:p>
        </p:txBody>
      </p:sp>
    </p:spTree>
    <p:extLst>
      <p:ext uri="{BB962C8B-B14F-4D97-AF65-F5344CB8AC3E}">
        <p14:creationId xmlns:p14="http://schemas.microsoft.com/office/powerpoint/2010/main" val="203421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18</a:t>
            </a:fld>
            <a:endParaRPr lang="en-US"/>
          </a:p>
        </p:txBody>
      </p:sp>
    </p:spTree>
    <p:extLst>
      <p:ext uri="{BB962C8B-B14F-4D97-AF65-F5344CB8AC3E}">
        <p14:creationId xmlns:p14="http://schemas.microsoft.com/office/powerpoint/2010/main" val="1497796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19</a:t>
            </a:fld>
            <a:endParaRPr lang="en-US"/>
          </a:p>
        </p:txBody>
      </p:sp>
    </p:spTree>
    <p:extLst>
      <p:ext uri="{BB962C8B-B14F-4D97-AF65-F5344CB8AC3E}">
        <p14:creationId xmlns:p14="http://schemas.microsoft.com/office/powerpoint/2010/main" val="236048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Grace</a:t>
            </a:r>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1441370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20</a:t>
            </a:fld>
            <a:endParaRPr lang="en-US"/>
          </a:p>
        </p:txBody>
      </p:sp>
    </p:spTree>
    <p:extLst>
      <p:ext uri="{BB962C8B-B14F-4D97-AF65-F5344CB8AC3E}">
        <p14:creationId xmlns:p14="http://schemas.microsoft.com/office/powerpoint/2010/main" val="2446055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21</a:t>
            </a:fld>
            <a:endParaRPr lang="en-US"/>
          </a:p>
        </p:txBody>
      </p:sp>
    </p:spTree>
    <p:extLst>
      <p:ext uri="{BB962C8B-B14F-4D97-AF65-F5344CB8AC3E}">
        <p14:creationId xmlns:p14="http://schemas.microsoft.com/office/powerpoint/2010/main" val="921360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22</a:t>
            </a:fld>
            <a:endParaRPr lang="en-US"/>
          </a:p>
        </p:txBody>
      </p:sp>
    </p:spTree>
    <p:extLst>
      <p:ext uri="{BB962C8B-B14F-4D97-AF65-F5344CB8AC3E}">
        <p14:creationId xmlns:p14="http://schemas.microsoft.com/office/powerpoint/2010/main" val="956694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23</a:t>
            </a:fld>
            <a:endParaRPr lang="en-US"/>
          </a:p>
        </p:txBody>
      </p:sp>
    </p:spTree>
    <p:extLst>
      <p:ext uri="{BB962C8B-B14F-4D97-AF65-F5344CB8AC3E}">
        <p14:creationId xmlns:p14="http://schemas.microsoft.com/office/powerpoint/2010/main" val="1190214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24</a:t>
            </a:fld>
            <a:endParaRPr lang="en-US"/>
          </a:p>
        </p:txBody>
      </p:sp>
    </p:spTree>
    <p:extLst>
      <p:ext uri="{BB962C8B-B14F-4D97-AF65-F5344CB8AC3E}">
        <p14:creationId xmlns:p14="http://schemas.microsoft.com/office/powerpoint/2010/main" val="788775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25</a:t>
            </a:fld>
            <a:endParaRPr lang="en-US"/>
          </a:p>
        </p:txBody>
      </p:sp>
    </p:spTree>
    <p:extLst>
      <p:ext uri="{BB962C8B-B14F-4D97-AF65-F5344CB8AC3E}">
        <p14:creationId xmlns:p14="http://schemas.microsoft.com/office/powerpoint/2010/main" val="83255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26</a:t>
            </a:fld>
            <a:endParaRPr lang="en-US"/>
          </a:p>
        </p:txBody>
      </p:sp>
    </p:spTree>
    <p:extLst>
      <p:ext uri="{BB962C8B-B14F-4D97-AF65-F5344CB8AC3E}">
        <p14:creationId xmlns:p14="http://schemas.microsoft.com/office/powerpoint/2010/main" val="361600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27</a:t>
            </a:fld>
            <a:endParaRPr lang="en-US"/>
          </a:p>
        </p:txBody>
      </p:sp>
    </p:spTree>
    <p:extLst>
      <p:ext uri="{BB962C8B-B14F-4D97-AF65-F5344CB8AC3E}">
        <p14:creationId xmlns:p14="http://schemas.microsoft.com/office/powerpoint/2010/main" val="563311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28</a:t>
            </a:fld>
            <a:endParaRPr lang="en-US"/>
          </a:p>
        </p:txBody>
      </p:sp>
    </p:spTree>
    <p:extLst>
      <p:ext uri="{BB962C8B-B14F-4D97-AF65-F5344CB8AC3E}">
        <p14:creationId xmlns:p14="http://schemas.microsoft.com/office/powerpoint/2010/main" val="51349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29</a:t>
            </a:fld>
            <a:endParaRPr lang="en-US"/>
          </a:p>
        </p:txBody>
      </p:sp>
    </p:spTree>
    <p:extLst>
      <p:ext uri="{BB962C8B-B14F-4D97-AF65-F5344CB8AC3E}">
        <p14:creationId xmlns:p14="http://schemas.microsoft.com/office/powerpoint/2010/main" val="207369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Grace</a:t>
            </a:r>
          </a:p>
        </p:txBody>
      </p:sp>
      <p:sp>
        <p:nvSpPr>
          <p:cNvPr id="4" name="Slide Number Placeholder 3"/>
          <p:cNvSpPr>
            <a:spLocks noGrp="1"/>
          </p:cNvSpPr>
          <p:nvPr>
            <p:ph type="sldNum" sz="quarter" idx="5"/>
          </p:nvPr>
        </p:nvSpPr>
        <p:spPr/>
        <p:txBody>
          <a:bodyPr/>
          <a:lstStyle/>
          <a:p>
            <a:fld id="{3C696C59-4C62-F748-9189-0658811B1DC6}" type="slidenum">
              <a:rPr lang="en-US" smtClean="0"/>
              <a:t>3</a:t>
            </a:fld>
            <a:endParaRPr lang="en-US"/>
          </a:p>
        </p:txBody>
      </p:sp>
    </p:spTree>
    <p:extLst>
      <p:ext uri="{BB962C8B-B14F-4D97-AF65-F5344CB8AC3E}">
        <p14:creationId xmlns:p14="http://schemas.microsoft.com/office/powerpoint/2010/main" val="615334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30</a:t>
            </a:fld>
            <a:endParaRPr lang="en-US"/>
          </a:p>
        </p:txBody>
      </p:sp>
    </p:spTree>
    <p:extLst>
      <p:ext uri="{BB962C8B-B14F-4D97-AF65-F5344CB8AC3E}">
        <p14:creationId xmlns:p14="http://schemas.microsoft.com/office/powerpoint/2010/main" val="1566409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31</a:t>
            </a:fld>
            <a:endParaRPr lang="en-US"/>
          </a:p>
        </p:txBody>
      </p:sp>
    </p:spTree>
    <p:extLst>
      <p:ext uri="{BB962C8B-B14F-4D97-AF65-F5344CB8AC3E}">
        <p14:creationId xmlns:p14="http://schemas.microsoft.com/office/powerpoint/2010/main" val="1811816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32</a:t>
            </a:fld>
            <a:endParaRPr lang="en-US"/>
          </a:p>
        </p:txBody>
      </p:sp>
    </p:spTree>
    <p:extLst>
      <p:ext uri="{BB962C8B-B14F-4D97-AF65-F5344CB8AC3E}">
        <p14:creationId xmlns:p14="http://schemas.microsoft.com/office/powerpoint/2010/main" val="1456054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33</a:t>
            </a:fld>
            <a:endParaRPr lang="en-US"/>
          </a:p>
        </p:txBody>
      </p:sp>
    </p:spTree>
    <p:extLst>
      <p:ext uri="{BB962C8B-B14F-4D97-AF65-F5344CB8AC3E}">
        <p14:creationId xmlns:p14="http://schemas.microsoft.com/office/powerpoint/2010/main" val="692427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34</a:t>
            </a:fld>
            <a:endParaRPr lang="en-US"/>
          </a:p>
        </p:txBody>
      </p:sp>
    </p:spTree>
    <p:extLst>
      <p:ext uri="{BB962C8B-B14F-4D97-AF65-F5344CB8AC3E}">
        <p14:creationId xmlns:p14="http://schemas.microsoft.com/office/powerpoint/2010/main" val="2410343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Jackson</a:t>
            </a:r>
          </a:p>
        </p:txBody>
      </p:sp>
      <p:sp>
        <p:nvSpPr>
          <p:cNvPr id="4" name="Slide Number Placeholder 3"/>
          <p:cNvSpPr>
            <a:spLocks noGrp="1"/>
          </p:cNvSpPr>
          <p:nvPr>
            <p:ph type="sldNum" sz="quarter" idx="5"/>
          </p:nvPr>
        </p:nvSpPr>
        <p:spPr/>
        <p:txBody>
          <a:bodyPr/>
          <a:lstStyle/>
          <a:p>
            <a:fld id="{3C696C59-4C62-F748-9189-0658811B1DC6}" type="slidenum">
              <a:rPr lang="en-US" smtClean="0"/>
              <a:t>35</a:t>
            </a:fld>
            <a:endParaRPr lang="en-US"/>
          </a:p>
        </p:txBody>
      </p:sp>
    </p:spTree>
    <p:extLst>
      <p:ext uri="{BB962C8B-B14F-4D97-AF65-F5344CB8AC3E}">
        <p14:creationId xmlns:p14="http://schemas.microsoft.com/office/powerpoint/2010/main" val="86355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36</a:t>
            </a:fld>
            <a:endParaRPr lang="en-US"/>
          </a:p>
        </p:txBody>
      </p:sp>
    </p:spTree>
    <p:extLst>
      <p:ext uri="{BB962C8B-B14F-4D97-AF65-F5344CB8AC3E}">
        <p14:creationId xmlns:p14="http://schemas.microsoft.com/office/powerpoint/2010/main" val="2023965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37</a:t>
            </a:fld>
            <a:endParaRPr lang="en-US"/>
          </a:p>
        </p:txBody>
      </p:sp>
    </p:spTree>
    <p:extLst>
      <p:ext uri="{BB962C8B-B14F-4D97-AF65-F5344CB8AC3E}">
        <p14:creationId xmlns:p14="http://schemas.microsoft.com/office/powerpoint/2010/main" val="2065707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38</a:t>
            </a:fld>
            <a:endParaRPr lang="en-US"/>
          </a:p>
        </p:txBody>
      </p:sp>
    </p:spTree>
    <p:extLst>
      <p:ext uri="{BB962C8B-B14F-4D97-AF65-F5344CB8AC3E}">
        <p14:creationId xmlns:p14="http://schemas.microsoft.com/office/powerpoint/2010/main" val="2246872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39</a:t>
            </a:fld>
            <a:endParaRPr lang="en-US"/>
          </a:p>
        </p:txBody>
      </p:sp>
    </p:spTree>
    <p:extLst>
      <p:ext uri="{BB962C8B-B14F-4D97-AF65-F5344CB8AC3E}">
        <p14:creationId xmlns:p14="http://schemas.microsoft.com/office/powerpoint/2010/main" val="357871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Grace</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474731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40</a:t>
            </a:fld>
            <a:endParaRPr lang="en-US"/>
          </a:p>
        </p:txBody>
      </p:sp>
    </p:spTree>
    <p:extLst>
      <p:ext uri="{BB962C8B-B14F-4D97-AF65-F5344CB8AC3E}">
        <p14:creationId xmlns:p14="http://schemas.microsoft.com/office/powerpoint/2010/main" val="85229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41</a:t>
            </a:fld>
            <a:endParaRPr lang="en-US"/>
          </a:p>
        </p:txBody>
      </p:sp>
    </p:spTree>
    <p:extLst>
      <p:ext uri="{BB962C8B-B14F-4D97-AF65-F5344CB8AC3E}">
        <p14:creationId xmlns:p14="http://schemas.microsoft.com/office/powerpoint/2010/main" val="3732847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42</a:t>
            </a:fld>
            <a:endParaRPr lang="en-US"/>
          </a:p>
        </p:txBody>
      </p:sp>
    </p:spTree>
    <p:extLst>
      <p:ext uri="{BB962C8B-B14F-4D97-AF65-F5344CB8AC3E}">
        <p14:creationId xmlns:p14="http://schemas.microsoft.com/office/powerpoint/2010/main" val="1099883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43</a:t>
            </a:fld>
            <a:endParaRPr lang="en-US"/>
          </a:p>
        </p:txBody>
      </p:sp>
    </p:spTree>
    <p:extLst>
      <p:ext uri="{BB962C8B-B14F-4D97-AF65-F5344CB8AC3E}">
        <p14:creationId xmlns:p14="http://schemas.microsoft.com/office/powerpoint/2010/main" val="4156130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44</a:t>
            </a:fld>
            <a:endParaRPr lang="en-US"/>
          </a:p>
        </p:txBody>
      </p:sp>
    </p:spTree>
    <p:extLst>
      <p:ext uri="{BB962C8B-B14F-4D97-AF65-F5344CB8AC3E}">
        <p14:creationId xmlns:p14="http://schemas.microsoft.com/office/powerpoint/2010/main" val="883973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45</a:t>
            </a:fld>
            <a:endParaRPr lang="en-US"/>
          </a:p>
        </p:txBody>
      </p:sp>
    </p:spTree>
    <p:extLst>
      <p:ext uri="{BB962C8B-B14F-4D97-AF65-F5344CB8AC3E}">
        <p14:creationId xmlns:p14="http://schemas.microsoft.com/office/powerpoint/2010/main" val="2980137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46</a:t>
            </a:fld>
            <a:endParaRPr lang="en-US"/>
          </a:p>
        </p:txBody>
      </p:sp>
    </p:spTree>
    <p:extLst>
      <p:ext uri="{BB962C8B-B14F-4D97-AF65-F5344CB8AC3E}">
        <p14:creationId xmlns:p14="http://schemas.microsoft.com/office/powerpoint/2010/main" val="2408660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47</a:t>
            </a:fld>
            <a:endParaRPr lang="en-US"/>
          </a:p>
        </p:txBody>
      </p:sp>
    </p:spTree>
    <p:extLst>
      <p:ext uri="{BB962C8B-B14F-4D97-AF65-F5344CB8AC3E}">
        <p14:creationId xmlns:p14="http://schemas.microsoft.com/office/powerpoint/2010/main" val="4086147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48</a:t>
            </a:fld>
            <a:endParaRPr lang="en-US"/>
          </a:p>
        </p:txBody>
      </p:sp>
    </p:spTree>
    <p:extLst>
      <p:ext uri="{BB962C8B-B14F-4D97-AF65-F5344CB8AC3E}">
        <p14:creationId xmlns:p14="http://schemas.microsoft.com/office/powerpoint/2010/main" val="511071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49</a:t>
            </a:fld>
            <a:endParaRPr lang="en-US"/>
          </a:p>
        </p:txBody>
      </p:sp>
    </p:spTree>
    <p:extLst>
      <p:ext uri="{BB962C8B-B14F-4D97-AF65-F5344CB8AC3E}">
        <p14:creationId xmlns:p14="http://schemas.microsoft.com/office/powerpoint/2010/main" val="1908876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List your team’s PSDRs in this section. This slide is intended to be used for reviewer reference only, and should be passed over quickly during the actual presentation (as there are more important things to be discussed)</a:t>
            </a:r>
            <a:br>
              <a:rPr lang="en-US" i="1" dirty="0">
                <a:cs typeface="+mn-lt"/>
              </a:rPr>
            </a:br>
            <a:r>
              <a:rPr lang="en-US" i="1" dirty="0">
                <a:cs typeface="Calibri"/>
              </a:rPr>
              <a:t>Grace</a:t>
            </a:r>
            <a:endParaRPr lang="en-US" dirty="0"/>
          </a:p>
        </p:txBody>
      </p:sp>
      <p:sp>
        <p:nvSpPr>
          <p:cNvPr id="4" name="Slide Number Placeholder 3"/>
          <p:cNvSpPr>
            <a:spLocks noGrp="1"/>
          </p:cNvSpPr>
          <p:nvPr>
            <p:ph type="sldNum" sz="quarter" idx="5"/>
          </p:nvPr>
        </p:nvSpPr>
        <p:spPr/>
        <p:txBody>
          <a:bodyPr/>
          <a:lstStyle/>
          <a:p>
            <a:fld id="{3C696C59-4C62-F748-9189-0658811B1DC6}" type="slidenum">
              <a:rPr lang="en-US" smtClean="0"/>
              <a:t>5</a:t>
            </a:fld>
            <a:endParaRPr lang="en-US"/>
          </a:p>
        </p:txBody>
      </p:sp>
    </p:spTree>
    <p:extLst>
      <p:ext uri="{BB962C8B-B14F-4D97-AF65-F5344CB8AC3E}">
        <p14:creationId xmlns:p14="http://schemas.microsoft.com/office/powerpoint/2010/main" val="10746590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50</a:t>
            </a:fld>
            <a:endParaRPr lang="en-US"/>
          </a:p>
        </p:txBody>
      </p:sp>
    </p:spTree>
    <p:extLst>
      <p:ext uri="{BB962C8B-B14F-4D97-AF65-F5344CB8AC3E}">
        <p14:creationId xmlns:p14="http://schemas.microsoft.com/office/powerpoint/2010/main" val="8157525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51</a:t>
            </a:fld>
            <a:endParaRPr lang="en-US"/>
          </a:p>
        </p:txBody>
      </p:sp>
    </p:spTree>
    <p:extLst>
      <p:ext uri="{BB962C8B-B14F-4D97-AF65-F5344CB8AC3E}">
        <p14:creationId xmlns:p14="http://schemas.microsoft.com/office/powerpoint/2010/main" val="3764785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52</a:t>
            </a:fld>
            <a:endParaRPr lang="en-US"/>
          </a:p>
        </p:txBody>
      </p:sp>
    </p:spTree>
    <p:extLst>
      <p:ext uri="{BB962C8B-B14F-4D97-AF65-F5344CB8AC3E}">
        <p14:creationId xmlns:p14="http://schemas.microsoft.com/office/powerpoint/2010/main" val="21507171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Neil</a:t>
            </a:r>
          </a:p>
        </p:txBody>
      </p:sp>
      <p:sp>
        <p:nvSpPr>
          <p:cNvPr id="4" name="Slide Number Placeholder 3"/>
          <p:cNvSpPr>
            <a:spLocks noGrp="1"/>
          </p:cNvSpPr>
          <p:nvPr>
            <p:ph type="sldNum" sz="quarter" idx="5"/>
          </p:nvPr>
        </p:nvSpPr>
        <p:spPr/>
        <p:txBody>
          <a:bodyPr/>
          <a:lstStyle/>
          <a:p>
            <a:fld id="{3C696C59-4C62-F748-9189-0658811B1DC6}" type="slidenum">
              <a:rPr lang="en-US" smtClean="0"/>
              <a:t>53</a:t>
            </a:fld>
            <a:endParaRPr lang="en-US"/>
          </a:p>
        </p:txBody>
      </p:sp>
    </p:spTree>
    <p:extLst>
      <p:ext uri="{BB962C8B-B14F-4D97-AF65-F5344CB8AC3E}">
        <p14:creationId xmlns:p14="http://schemas.microsoft.com/office/powerpoint/2010/main" val="8736110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Grace [Insert Keypad]</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t>54</a:t>
            </a:fld>
            <a:endParaRPr lang="en-US"/>
          </a:p>
        </p:txBody>
      </p:sp>
    </p:spTree>
    <p:extLst>
      <p:ext uri="{BB962C8B-B14F-4D97-AF65-F5344CB8AC3E}">
        <p14:creationId xmlns:p14="http://schemas.microsoft.com/office/powerpoint/2010/main" val="40154963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Grace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t>55</a:t>
            </a:fld>
            <a:endParaRPr lang="en-US"/>
          </a:p>
        </p:txBody>
      </p:sp>
    </p:spTree>
    <p:extLst>
      <p:ext uri="{BB962C8B-B14F-4D97-AF65-F5344CB8AC3E}">
        <p14:creationId xmlns:p14="http://schemas.microsoft.com/office/powerpoint/2010/main" val="4164636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Grace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t>56</a:t>
            </a:fld>
            <a:endParaRPr lang="en-US"/>
          </a:p>
        </p:txBody>
      </p:sp>
    </p:spTree>
    <p:extLst>
      <p:ext uri="{BB962C8B-B14F-4D97-AF65-F5344CB8AC3E}">
        <p14:creationId xmlns:p14="http://schemas.microsoft.com/office/powerpoint/2010/main" val="336179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Grace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t>57</a:t>
            </a:fld>
            <a:endParaRPr lang="en-US"/>
          </a:p>
        </p:txBody>
      </p:sp>
    </p:spTree>
    <p:extLst>
      <p:ext uri="{BB962C8B-B14F-4D97-AF65-F5344CB8AC3E}">
        <p14:creationId xmlns:p14="http://schemas.microsoft.com/office/powerpoint/2010/main" val="37132454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Grace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t>58</a:t>
            </a:fld>
            <a:endParaRPr lang="en-US"/>
          </a:p>
        </p:txBody>
      </p:sp>
    </p:spTree>
    <p:extLst>
      <p:ext uri="{BB962C8B-B14F-4D97-AF65-F5344CB8AC3E}">
        <p14:creationId xmlns:p14="http://schemas.microsoft.com/office/powerpoint/2010/main" val="2784872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Grace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t>59</a:t>
            </a:fld>
            <a:endParaRPr lang="en-US"/>
          </a:p>
        </p:txBody>
      </p:sp>
    </p:spTree>
    <p:extLst>
      <p:ext uri="{BB962C8B-B14F-4D97-AF65-F5344CB8AC3E}">
        <p14:creationId xmlns:p14="http://schemas.microsoft.com/office/powerpoint/2010/main" val="2252641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Grace</a:t>
            </a:r>
            <a:r>
              <a:rPr lang="en-US">
                <a:cs typeface="Calibri"/>
              </a:rPr>
              <a:t> – I2C IO for Hall Effects</a:t>
            </a:r>
            <a:endParaRPr lang="en-US" dirty="0">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3935459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Neil</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t>60</a:t>
            </a:fld>
            <a:endParaRPr lang="en-US"/>
          </a:p>
        </p:txBody>
      </p:sp>
    </p:spTree>
    <p:extLst>
      <p:ext uri="{BB962C8B-B14F-4D97-AF65-F5344CB8AC3E}">
        <p14:creationId xmlns:p14="http://schemas.microsoft.com/office/powerpoint/2010/main" val="5377870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Neil</a:t>
            </a:r>
          </a:p>
        </p:txBody>
      </p:sp>
      <p:sp>
        <p:nvSpPr>
          <p:cNvPr id="4" name="Slide Number Placeholder 3"/>
          <p:cNvSpPr>
            <a:spLocks noGrp="1"/>
          </p:cNvSpPr>
          <p:nvPr>
            <p:ph type="sldNum" sz="quarter" idx="5"/>
          </p:nvPr>
        </p:nvSpPr>
        <p:spPr/>
        <p:txBody>
          <a:bodyPr/>
          <a:lstStyle/>
          <a:p>
            <a:fld id="{3C696C59-4C62-F748-9189-0658811B1DC6}" type="slidenum">
              <a:rPr lang="en-US" smtClean="0"/>
              <a:t>61</a:t>
            </a:fld>
            <a:endParaRPr lang="en-US"/>
          </a:p>
        </p:txBody>
      </p:sp>
    </p:spTree>
    <p:extLst>
      <p:ext uri="{BB962C8B-B14F-4D97-AF65-F5344CB8AC3E}">
        <p14:creationId xmlns:p14="http://schemas.microsoft.com/office/powerpoint/2010/main" val="32987221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Neil</a:t>
            </a:r>
          </a:p>
        </p:txBody>
      </p:sp>
      <p:sp>
        <p:nvSpPr>
          <p:cNvPr id="4" name="Slide Number Placeholder 3"/>
          <p:cNvSpPr>
            <a:spLocks noGrp="1"/>
          </p:cNvSpPr>
          <p:nvPr>
            <p:ph type="sldNum" sz="quarter" idx="10"/>
          </p:nvPr>
        </p:nvSpPr>
        <p:spPr/>
        <p:txBody>
          <a:bodyPr/>
          <a:lstStyle/>
          <a:p>
            <a:fld id="{3C696C59-4C62-F748-9189-0658811B1DC6}" type="slidenum">
              <a:rPr lang="en-US" smtClean="0"/>
              <a:t>62</a:t>
            </a:fld>
            <a:endParaRPr lang="en-US"/>
          </a:p>
        </p:txBody>
      </p:sp>
    </p:spTree>
    <p:extLst>
      <p:ext uri="{BB962C8B-B14F-4D97-AF65-F5344CB8AC3E}">
        <p14:creationId xmlns:p14="http://schemas.microsoft.com/office/powerpoint/2010/main" val="21274546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Neil</a:t>
            </a:r>
          </a:p>
        </p:txBody>
      </p:sp>
      <p:sp>
        <p:nvSpPr>
          <p:cNvPr id="4" name="Slide Number Placeholder 3"/>
          <p:cNvSpPr>
            <a:spLocks noGrp="1"/>
          </p:cNvSpPr>
          <p:nvPr>
            <p:ph type="sldNum" sz="quarter" idx="10"/>
          </p:nvPr>
        </p:nvSpPr>
        <p:spPr/>
        <p:txBody>
          <a:bodyPr/>
          <a:lstStyle/>
          <a:p>
            <a:fld id="{3C696C59-4C62-F748-9189-0658811B1DC6}" type="slidenum">
              <a:rPr lang="en-US" smtClean="0"/>
              <a:t>63</a:t>
            </a:fld>
            <a:endParaRPr lang="en-US"/>
          </a:p>
        </p:txBody>
      </p:sp>
    </p:spTree>
    <p:extLst>
      <p:ext uri="{BB962C8B-B14F-4D97-AF65-F5344CB8AC3E}">
        <p14:creationId xmlns:p14="http://schemas.microsoft.com/office/powerpoint/2010/main" val="37372341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Neil</a:t>
            </a:r>
          </a:p>
        </p:txBody>
      </p:sp>
      <p:sp>
        <p:nvSpPr>
          <p:cNvPr id="4" name="Slide Number Placeholder 3"/>
          <p:cNvSpPr>
            <a:spLocks noGrp="1"/>
          </p:cNvSpPr>
          <p:nvPr>
            <p:ph type="sldNum" sz="quarter" idx="10"/>
          </p:nvPr>
        </p:nvSpPr>
        <p:spPr/>
        <p:txBody>
          <a:bodyPr/>
          <a:lstStyle/>
          <a:p>
            <a:fld id="{3C696C59-4C62-F748-9189-0658811B1DC6}" type="slidenum">
              <a:rPr lang="en-US" smtClean="0"/>
              <a:t>64</a:t>
            </a:fld>
            <a:endParaRPr lang="en-US"/>
          </a:p>
        </p:txBody>
      </p:sp>
    </p:spTree>
    <p:extLst>
      <p:ext uri="{BB962C8B-B14F-4D97-AF65-F5344CB8AC3E}">
        <p14:creationId xmlns:p14="http://schemas.microsoft.com/office/powerpoint/2010/main" val="12481480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Neil</a:t>
            </a:r>
          </a:p>
        </p:txBody>
      </p:sp>
      <p:sp>
        <p:nvSpPr>
          <p:cNvPr id="4" name="Slide Number Placeholder 3"/>
          <p:cNvSpPr>
            <a:spLocks noGrp="1"/>
          </p:cNvSpPr>
          <p:nvPr>
            <p:ph type="sldNum" sz="quarter" idx="5"/>
          </p:nvPr>
        </p:nvSpPr>
        <p:spPr/>
        <p:txBody>
          <a:bodyPr/>
          <a:lstStyle/>
          <a:p>
            <a:fld id="{3C696C59-4C62-F748-9189-0658811B1DC6}" type="slidenum">
              <a:rPr lang="en-US" smtClean="0"/>
              <a:t>65</a:t>
            </a:fld>
            <a:endParaRPr lang="en-US"/>
          </a:p>
        </p:txBody>
      </p:sp>
    </p:spTree>
    <p:extLst>
      <p:ext uri="{BB962C8B-B14F-4D97-AF65-F5344CB8AC3E}">
        <p14:creationId xmlns:p14="http://schemas.microsoft.com/office/powerpoint/2010/main" val="17468323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Grace: 12</a:t>
            </a:r>
            <a:br>
              <a:rPr lang="en-US" dirty="0">
                <a:cs typeface="+mn-lt"/>
              </a:rPr>
            </a:br>
            <a:r>
              <a:rPr lang="en-US" dirty="0">
                <a:cs typeface="Calibri"/>
              </a:rPr>
              <a:t>Neil: 10</a:t>
            </a:r>
          </a:p>
          <a:p>
            <a:r>
              <a:rPr lang="en-US" dirty="0">
                <a:cs typeface="Calibri"/>
              </a:rPr>
              <a:t>Landon: 20</a:t>
            </a:r>
            <a:br>
              <a:rPr lang="en-US" dirty="0">
                <a:cs typeface="+mn-lt"/>
              </a:rPr>
            </a:br>
            <a:r>
              <a:rPr lang="en-US" dirty="0">
                <a:cs typeface="Calibri"/>
              </a:rPr>
              <a:t>Jackson: 22</a:t>
            </a:r>
          </a:p>
        </p:txBody>
      </p:sp>
      <p:sp>
        <p:nvSpPr>
          <p:cNvPr id="4" name="Slide Number Placeholder 3"/>
          <p:cNvSpPr>
            <a:spLocks noGrp="1"/>
          </p:cNvSpPr>
          <p:nvPr>
            <p:ph type="sldNum" sz="quarter" idx="5"/>
          </p:nvPr>
        </p:nvSpPr>
        <p:spPr/>
        <p:txBody>
          <a:bodyPr/>
          <a:lstStyle/>
          <a:p>
            <a:fld id="{3C696C59-4C62-F748-9189-0658811B1DC6}" type="slidenum">
              <a:rPr lang="en-US" smtClean="0"/>
              <a:t>66</a:t>
            </a:fld>
            <a:endParaRPr lang="en-US"/>
          </a:p>
        </p:txBody>
      </p:sp>
    </p:spTree>
    <p:extLst>
      <p:ext uri="{BB962C8B-B14F-4D97-AF65-F5344CB8AC3E}">
        <p14:creationId xmlns:p14="http://schemas.microsoft.com/office/powerpoint/2010/main" val="2776926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Neil</a:t>
            </a:r>
          </a:p>
        </p:txBody>
      </p:sp>
      <p:sp>
        <p:nvSpPr>
          <p:cNvPr id="4" name="Slide Number Placeholder 3"/>
          <p:cNvSpPr>
            <a:spLocks noGrp="1"/>
          </p:cNvSpPr>
          <p:nvPr>
            <p:ph type="sldNum" sz="quarter" idx="5"/>
          </p:nvPr>
        </p:nvSpPr>
        <p:spPr/>
        <p:txBody>
          <a:bodyPr/>
          <a:lstStyle/>
          <a:p>
            <a:fld id="{3C696C59-4C62-F748-9189-0658811B1DC6}" type="slidenum">
              <a:rPr lang="en-US" smtClean="0"/>
              <a:t>7</a:t>
            </a:fld>
            <a:endParaRPr lang="en-US"/>
          </a:p>
        </p:txBody>
      </p:sp>
    </p:spTree>
    <p:extLst>
      <p:ext uri="{BB962C8B-B14F-4D97-AF65-F5344CB8AC3E}">
        <p14:creationId xmlns:p14="http://schemas.microsoft.com/office/powerpoint/2010/main" val="80326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Landon</a:t>
            </a:r>
            <a:r>
              <a:rPr lang="en-US" dirty="0">
                <a:ea typeface="Calibri"/>
                <a:cs typeface="Calibri"/>
              </a:rPr>
              <a:t> </a:t>
            </a:r>
            <a:endParaRPr lang="en-US">
              <a:ea typeface="Calibri"/>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4261475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Landon</a:t>
            </a:r>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282930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dirty="0"/>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dirty="0"/>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dirty="0"/>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endParaRPr lang="en-US" b="1" dirty="0">
              <a:solidFill>
                <a:srgbClr val="856024"/>
              </a:solidFill>
              <a:latin typeface="Arial"/>
              <a:cs typeface="Arial"/>
            </a:endParaRP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dirty="0"/>
              <a:t>Second Line</a:t>
            </a:r>
            <a:br>
              <a:rPr lang="en-US" dirty="0"/>
            </a:br>
            <a:r>
              <a:rPr lang="en-US" dirty="0"/>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dirty="0">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dirty="0"/>
              <a:t>Section</a:t>
            </a:r>
            <a:br>
              <a:rPr lang="en-US" dirty="0"/>
            </a:br>
            <a:r>
              <a:rPr lang="en-US" dirty="0"/>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dirty="0"/>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7" name="Text Placeholder 6"/>
          <p:cNvSpPr>
            <a:spLocks noGrp="1"/>
          </p:cNvSpPr>
          <p:nvPr>
            <p:ph type="body" idx="12"/>
          </p:nvPr>
        </p:nvSpPr>
        <p:spPr>
          <a:xfrm>
            <a:off x="457200" y="1195137"/>
            <a:ext cx="8235949" cy="47394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dirty="0"/>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dirty="0"/>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9.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73.jpe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5.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82.jpe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84.jpe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5443"/>
            <a:ext cx="6608618" cy="1864086"/>
          </a:xfrm>
        </p:spPr>
        <p:txBody>
          <a:bodyPr/>
          <a:lstStyle/>
          <a:p>
            <a:r>
              <a:rPr lang="en-US" sz="4800" dirty="0"/>
              <a:t>ECE477 Midterm Design Review: Team 1</a:t>
            </a:r>
            <a:br>
              <a:rPr lang="en-US" sz="4800" dirty="0"/>
            </a:br>
            <a:endParaRPr lang="en-US" sz="4800" dirty="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pic>
        <p:nvPicPr>
          <p:cNvPr id="13" name="Picture Placeholder 12" descr="A group of people standing in front of a whiteboard&#10;&#10;Description automatically generated">
            <a:extLst>
              <a:ext uri="{FF2B5EF4-FFF2-40B4-BE49-F238E27FC236}">
                <a16:creationId xmlns:a16="http://schemas.microsoft.com/office/drawing/2014/main" id="{9CFD0F9E-5E88-6B67-30CA-9B915754144D}"/>
              </a:ext>
            </a:extLst>
          </p:cNvPr>
          <p:cNvPicPr>
            <a:picLocks noGrp="1" noChangeAspect="1"/>
          </p:cNvPicPr>
          <p:nvPr>
            <p:ph type="pic" sz="quarter" idx="17"/>
          </p:nvPr>
        </p:nvPicPr>
        <p:blipFill rotWithShape="1">
          <a:blip r:embed="rId4"/>
          <a:srcRect l="8557" t="8158" r="80" b="29606"/>
          <a:stretch/>
        </p:blipFill>
        <p:spPr>
          <a:xfrm>
            <a:off x="0" y="1"/>
            <a:ext cx="9141349" cy="4406639"/>
          </a:xfrm>
        </p:spPr>
      </p:pic>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369306"/>
            <a:ext cx="4381018" cy="5301184"/>
          </a:xfrm>
        </p:spPr>
        <p:txBody>
          <a:bodyPr>
            <a:noAutofit/>
          </a:bodyPr>
          <a:lstStyle/>
          <a:p>
            <a:r>
              <a:rPr lang="en-US" sz="2000" b="1" i="1" dirty="0"/>
              <a:t>Selected:</a:t>
            </a:r>
            <a:r>
              <a:rPr lang="en-US" sz="2000" b="1" i="1" dirty="0">
                <a:solidFill>
                  <a:srgbClr val="000000"/>
                </a:solidFill>
              </a:rPr>
              <a:t> WS2812B</a:t>
            </a:r>
            <a:endParaRPr lang="en-US" sz="2000" dirty="0">
              <a:solidFill>
                <a:srgbClr val="000000"/>
              </a:solidFill>
              <a:latin typeface="Arial" panose="020B0604020202020204" pitchFamily="34" charset="0"/>
              <a:cs typeface="Arial" panose="020B0604020202020204" pitchFamily="34" charset="0"/>
            </a:endParaRPr>
          </a:p>
          <a:p>
            <a:pPr marL="342900" indent="-342900">
              <a:buFont typeface="Arial,Sans-Serif"/>
              <a:buChar char="•"/>
            </a:pPr>
            <a:r>
              <a:rPr lang="en-US" sz="2000" i="1" dirty="0">
                <a:solidFill>
                  <a:srgbClr val="000000"/>
                </a:solidFill>
              </a:rPr>
              <a:t>16 pins needed with PWM control</a:t>
            </a:r>
            <a:endParaRPr lang="en-US" sz="2000" dirty="0">
              <a:solidFill>
                <a:srgbClr val="000000"/>
              </a:solidFill>
            </a:endParaRPr>
          </a:p>
          <a:p>
            <a:pPr marL="342900" indent="-342900">
              <a:buFont typeface="Arial,Sans-Serif"/>
              <a:buChar char="•"/>
            </a:pPr>
            <a:r>
              <a:rPr lang="en-US" sz="2000" i="1" dirty="0">
                <a:solidFill>
                  <a:srgbClr val="000000"/>
                </a:solidFill>
              </a:rPr>
              <a:t>60mA max brightness all colors</a:t>
            </a:r>
            <a:endParaRPr lang="en-US" sz="2000" dirty="0">
              <a:solidFill>
                <a:srgbClr val="000000"/>
              </a:solidFill>
            </a:endParaRPr>
          </a:p>
          <a:p>
            <a:pPr marL="342900" indent="-342900">
              <a:buFont typeface="Arial,Sans-Serif"/>
              <a:buChar char="•"/>
            </a:pPr>
            <a:r>
              <a:rPr lang="en-US" sz="2000" i="1" dirty="0">
                <a:solidFill>
                  <a:srgbClr val="000000"/>
                </a:solidFill>
              </a:rPr>
              <a:t>Simple circuit design</a:t>
            </a:r>
            <a:endParaRPr lang="en-US" sz="2000" dirty="0">
              <a:solidFill>
                <a:srgbClr val="000000"/>
              </a:solidFill>
            </a:endParaRPr>
          </a:p>
          <a:p>
            <a:r>
              <a:rPr lang="en-US" sz="2000" b="1" i="1" dirty="0">
                <a:solidFill>
                  <a:srgbClr val="000000"/>
                </a:solidFill>
              </a:rPr>
              <a:t>Alternative: LED lamps</a:t>
            </a:r>
            <a:endParaRPr lang="en-US" sz="2000" dirty="0">
              <a:solidFill>
                <a:srgbClr val="000000"/>
              </a:solidFill>
              <a:latin typeface="Arial" panose="020B0604020202020204" pitchFamily="34" charset="0"/>
              <a:cs typeface="Arial" panose="020B0604020202020204" pitchFamily="34" charset="0"/>
            </a:endParaRPr>
          </a:p>
          <a:p>
            <a:pPr marL="285750" indent="-285750">
              <a:buFont typeface="Arial,Sans-Serif"/>
              <a:buChar char="•"/>
            </a:pPr>
            <a:r>
              <a:rPr lang="en-US" sz="2000" i="1" dirty="0">
                <a:solidFill>
                  <a:srgbClr val="000000"/>
                </a:solidFill>
              </a:rPr>
              <a:t>32 pins needed</a:t>
            </a:r>
            <a:endParaRPr lang="en-US" sz="2000" dirty="0">
              <a:solidFill>
                <a:srgbClr val="000000"/>
              </a:solidFill>
            </a:endParaRPr>
          </a:p>
          <a:p>
            <a:pPr marL="285750" indent="-285750">
              <a:buFont typeface="Arial,Sans-Serif"/>
              <a:buChar char="•"/>
            </a:pPr>
            <a:r>
              <a:rPr lang="en-US" sz="2000" i="1" dirty="0">
                <a:solidFill>
                  <a:srgbClr val="000000"/>
                </a:solidFill>
              </a:rPr>
              <a:t>60mA max brightness all colors</a:t>
            </a:r>
            <a:endParaRPr lang="en-US" sz="2000" dirty="0">
              <a:solidFill>
                <a:srgbClr val="000000"/>
              </a:solidFill>
            </a:endParaRPr>
          </a:p>
          <a:p>
            <a:pPr marL="285750" indent="-285750">
              <a:buFont typeface="Arial,Sans-Serif"/>
              <a:buChar char="•"/>
            </a:pPr>
            <a:r>
              <a:rPr lang="en-US" sz="2000" i="1" dirty="0">
                <a:solidFill>
                  <a:srgbClr val="000000"/>
                </a:solidFill>
              </a:rPr>
              <a:t>Matrix circuit design</a:t>
            </a:r>
            <a:endParaRPr lang="en-US" sz="2000" dirty="0">
              <a:solidFill>
                <a:srgbClr val="000000"/>
              </a:solidFill>
            </a:endParaRPr>
          </a:p>
          <a:p>
            <a:r>
              <a:rPr lang="en-US" sz="2000" b="1" i="1" dirty="0">
                <a:solidFill>
                  <a:srgbClr val="000000"/>
                </a:solidFill>
              </a:rPr>
              <a:t>Alternative 2: WS2812</a:t>
            </a:r>
            <a:endParaRPr lang="en-US" sz="2000" dirty="0">
              <a:solidFill>
                <a:srgbClr val="000000"/>
              </a:solidFill>
            </a:endParaRPr>
          </a:p>
          <a:p>
            <a:pPr marL="342900" indent="-342900">
              <a:buFont typeface="Arial,Sans-Serif"/>
              <a:buChar char="•"/>
            </a:pPr>
            <a:r>
              <a:rPr lang="en-US" sz="2000" i="1" dirty="0">
                <a:solidFill>
                  <a:srgbClr val="000000"/>
                </a:solidFill>
              </a:rPr>
              <a:t>Same specs as WS2812B but more complicated circuit design</a:t>
            </a:r>
            <a:endParaRPr lang="en-US" dirty="0"/>
          </a:p>
          <a:p>
            <a:endParaRPr lang="en-US" sz="2000" b="1" i="1" dirty="0"/>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b="0" dirty="0"/>
              <a:t>LEDS</a:t>
            </a:r>
            <a:endParaRPr lang="en-US" dirty="0"/>
          </a:p>
        </p:txBody>
      </p:sp>
      <p:pic>
        <p:nvPicPr>
          <p:cNvPr id="2" name="Picture 1" descr="A diagram of a circuit&#10;&#10;Description automatically generated">
            <a:extLst>
              <a:ext uri="{FF2B5EF4-FFF2-40B4-BE49-F238E27FC236}">
                <a16:creationId xmlns:a16="http://schemas.microsoft.com/office/drawing/2014/main" id="{A0F9151C-8FB3-84F6-B702-8DEA3E014A14}"/>
              </a:ext>
            </a:extLst>
          </p:cNvPr>
          <p:cNvPicPr>
            <a:picLocks noChangeAspect="1"/>
          </p:cNvPicPr>
          <p:nvPr/>
        </p:nvPicPr>
        <p:blipFill>
          <a:blip r:embed="rId3"/>
          <a:stretch>
            <a:fillRect/>
          </a:stretch>
        </p:blipFill>
        <p:spPr>
          <a:xfrm>
            <a:off x="4576763" y="4873625"/>
            <a:ext cx="4143375" cy="1047750"/>
          </a:xfrm>
          <a:prstGeom prst="rect">
            <a:avLst/>
          </a:prstGeom>
        </p:spPr>
      </p:pic>
      <p:pic>
        <p:nvPicPr>
          <p:cNvPr id="3" name="Picture 2" descr="A diagram of a computer&#10;&#10;Description automatically generated">
            <a:extLst>
              <a:ext uri="{FF2B5EF4-FFF2-40B4-BE49-F238E27FC236}">
                <a16:creationId xmlns:a16="http://schemas.microsoft.com/office/drawing/2014/main" id="{20896B4F-9D53-6683-D713-88C7ED298344}"/>
              </a:ext>
            </a:extLst>
          </p:cNvPr>
          <p:cNvPicPr>
            <a:picLocks noChangeAspect="1"/>
          </p:cNvPicPr>
          <p:nvPr/>
        </p:nvPicPr>
        <p:blipFill>
          <a:blip r:embed="rId4"/>
          <a:stretch>
            <a:fillRect/>
          </a:stretch>
        </p:blipFill>
        <p:spPr>
          <a:xfrm>
            <a:off x="5737225" y="1362075"/>
            <a:ext cx="2000250" cy="3409950"/>
          </a:xfrm>
          <a:prstGeom prst="rect">
            <a:avLst/>
          </a:prstGeom>
        </p:spPr>
      </p:pic>
    </p:spTree>
    <p:extLst>
      <p:ext uri="{BB962C8B-B14F-4D97-AF65-F5344CB8AC3E}">
        <p14:creationId xmlns:p14="http://schemas.microsoft.com/office/powerpoint/2010/main" val="28917863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369306"/>
            <a:ext cx="4381018" cy="5301184"/>
          </a:xfrm>
        </p:spPr>
        <p:txBody>
          <a:bodyPr>
            <a:noAutofit/>
          </a:bodyPr>
          <a:lstStyle/>
          <a:p>
            <a:r>
              <a:rPr lang="en-US" sz="2000" b="1" i="1" dirty="0"/>
              <a:t>Selected:</a:t>
            </a:r>
            <a:r>
              <a:rPr lang="en-US" sz="2000" b="1" i="1" dirty="0">
                <a:solidFill>
                  <a:srgbClr val="000000"/>
                </a:solidFill>
              </a:rPr>
              <a:t> ILI9341</a:t>
            </a:r>
            <a:r>
              <a:rPr lang="en-US" sz="2000" dirty="0">
                <a:solidFill>
                  <a:srgbClr val="000000"/>
                </a:solidFill>
              </a:rPr>
              <a:t> </a:t>
            </a:r>
          </a:p>
          <a:p>
            <a:pPr marL="342900" indent="-342900">
              <a:buFont typeface="Arial,Sans-Serif"/>
              <a:buChar char="•"/>
            </a:pPr>
            <a:r>
              <a:rPr lang="en-US" sz="2000" i="1" dirty="0">
                <a:solidFill>
                  <a:srgbClr val="000000"/>
                </a:solidFill>
              </a:rPr>
              <a:t>Average voltage: 1.65-3.3V</a:t>
            </a:r>
            <a:endParaRPr lang="en-US" sz="2000" dirty="0">
              <a:solidFill>
                <a:srgbClr val="000000"/>
              </a:solidFill>
            </a:endParaRPr>
          </a:p>
          <a:p>
            <a:pPr marL="342900" indent="-342900">
              <a:buFont typeface="Arial,Sans-Serif"/>
              <a:buChar char="•"/>
            </a:pPr>
            <a:r>
              <a:rPr lang="en-US" sz="2000" i="1" dirty="0">
                <a:solidFill>
                  <a:srgbClr val="000000"/>
                </a:solidFill>
              </a:rPr>
              <a:t>Average current: 1μA</a:t>
            </a:r>
            <a:endParaRPr lang="en-US" sz="2000" dirty="0">
              <a:solidFill>
                <a:srgbClr val="000000"/>
              </a:solidFill>
              <a:latin typeface="Arial" panose="020B0604020202020204" pitchFamily="34" charset="0"/>
              <a:cs typeface="Arial" panose="020B0604020202020204" pitchFamily="34" charset="0"/>
            </a:endParaRPr>
          </a:p>
          <a:p>
            <a:pPr marL="342900" indent="-342900">
              <a:buFont typeface="Arial,Sans-Serif"/>
              <a:buChar char="•"/>
            </a:pPr>
            <a:r>
              <a:rPr lang="en-US" sz="2000" i="1" dirty="0">
                <a:solidFill>
                  <a:srgbClr val="000000"/>
                </a:solidFill>
              </a:rPr>
              <a:t>Protocol: SPI</a:t>
            </a:r>
            <a:endParaRPr lang="en-US" sz="2000" dirty="0">
              <a:solidFill>
                <a:srgbClr val="000000"/>
              </a:solidFill>
            </a:endParaRPr>
          </a:p>
          <a:p>
            <a:pPr marL="342900" indent="-342900">
              <a:buFont typeface="Arial,Sans-Serif"/>
              <a:buChar char="•"/>
            </a:pPr>
            <a:r>
              <a:rPr lang="en-US" sz="2000" i="1" dirty="0">
                <a:solidFill>
                  <a:srgbClr val="000000"/>
                </a:solidFill>
              </a:rPr>
              <a:t>Size: 2.2 in</a:t>
            </a:r>
            <a:endParaRPr lang="en-US" sz="2000" dirty="0">
              <a:solidFill>
                <a:srgbClr val="000000"/>
              </a:solidFill>
            </a:endParaRPr>
          </a:p>
          <a:p>
            <a:pPr marL="342900" indent="-342900">
              <a:buFont typeface="Arial,Sans-Serif"/>
              <a:buChar char="•"/>
            </a:pPr>
            <a:r>
              <a:rPr lang="en-US" sz="2000" i="1" dirty="0">
                <a:solidFill>
                  <a:srgbClr val="000000"/>
                </a:solidFill>
              </a:rPr>
              <a:t>Resolution: 240x320</a:t>
            </a:r>
            <a:endParaRPr lang="en-US" sz="2000" dirty="0">
              <a:solidFill>
                <a:srgbClr val="000000"/>
              </a:solidFill>
            </a:endParaRPr>
          </a:p>
          <a:p>
            <a:r>
              <a:rPr lang="en-US" sz="2000" b="1" i="1" dirty="0">
                <a:solidFill>
                  <a:srgbClr val="000000"/>
                </a:solidFill>
              </a:rPr>
              <a:t>Alternative: CFAF320480C7-035TN</a:t>
            </a:r>
            <a:endParaRPr lang="en-US" sz="2000" dirty="0">
              <a:solidFill>
                <a:srgbClr val="000000"/>
              </a:solidFill>
              <a:latin typeface="Arial" panose="020B0604020202020204" pitchFamily="34" charset="0"/>
              <a:cs typeface="Arial" panose="020B0604020202020204" pitchFamily="34" charset="0"/>
            </a:endParaRPr>
          </a:p>
          <a:p>
            <a:pPr marL="342900" indent="-342900">
              <a:buFont typeface="Arial,Sans-Serif"/>
              <a:buChar char="•"/>
            </a:pPr>
            <a:r>
              <a:rPr lang="en-US" sz="2000" i="1" dirty="0">
                <a:solidFill>
                  <a:srgbClr val="000000"/>
                </a:solidFill>
              </a:rPr>
              <a:t>Average voltage: 1.65-3.3V</a:t>
            </a:r>
            <a:endParaRPr lang="en-US" sz="2000" dirty="0">
              <a:solidFill>
                <a:srgbClr val="000000"/>
              </a:solidFill>
            </a:endParaRPr>
          </a:p>
          <a:p>
            <a:pPr marL="342900" indent="-342900">
              <a:buFont typeface="Arial,Sans-Serif"/>
              <a:buChar char="•"/>
            </a:pPr>
            <a:r>
              <a:rPr lang="en-US" sz="2000" i="1" dirty="0">
                <a:solidFill>
                  <a:srgbClr val="000000"/>
                </a:solidFill>
              </a:rPr>
              <a:t>Average current: 8mA</a:t>
            </a:r>
            <a:endParaRPr lang="en-US" sz="2000" dirty="0">
              <a:solidFill>
                <a:srgbClr val="000000"/>
              </a:solidFill>
            </a:endParaRPr>
          </a:p>
          <a:p>
            <a:pPr marL="342900" indent="-342900">
              <a:buFont typeface="Arial,Sans-Serif"/>
              <a:buChar char="•"/>
            </a:pPr>
            <a:r>
              <a:rPr lang="en-US" sz="2000" i="1" dirty="0">
                <a:solidFill>
                  <a:srgbClr val="000000"/>
                </a:solidFill>
              </a:rPr>
              <a:t>Protocol: SPI</a:t>
            </a:r>
            <a:endParaRPr lang="en-US" sz="2000" dirty="0">
              <a:solidFill>
                <a:srgbClr val="000000"/>
              </a:solidFill>
            </a:endParaRPr>
          </a:p>
          <a:p>
            <a:pPr marL="342900" indent="-342900">
              <a:buFont typeface="Arial,Sans-Serif"/>
              <a:buChar char="•"/>
            </a:pPr>
            <a:r>
              <a:rPr lang="en-US" sz="2000" i="1" dirty="0">
                <a:solidFill>
                  <a:srgbClr val="000000"/>
                </a:solidFill>
              </a:rPr>
              <a:t>Size: 2.2 in</a:t>
            </a:r>
            <a:endParaRPr lang="en-US" sz="2000" dirty="0">
              <a:solidFill>
                <a:srgbClr val="000000"/>
              </a:solidFill>
            </a:endParaRPr>
          </a:p>
          <a:p>
            <a:pPr marL="342900" indent="-342900">
              <a:buFont typeface="Arial,Sans-Serif"/>
              <a:buChar char="•"/>
            </a:pPr>
            <a:r>
              <a:rPr lang="en-US" sz="2000" i="1" dirty="0">
                <a:solidFill>
                  <a:srgbClr val="000000"/>
                </a:solidFill>
              </a:rPr>
              <a:t>Resolution: 240x320</a:t>
            </a:r>
            <a:endParaRPr lang="en-US" dirty="0"/>
          </a:p>
          <a:p>
            <a:endParaRPr lang="en-US" sz="2000" b="1" i="1" dirty="0"/>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b="0" dirty="0"/>
              <a:t>LCD SCREEN</a:t>
            </a:r>
            <a:endParaRPr lang="en-US" dirty="0"/>
          </a:p>
        </p:txBody>
      </p:sp>
      <p:pic>
        <p:nvPicPr>
          <p:cNvPr id="4" name="Picture 3" descr="A white stylus and a rectangular device&#10;&#10;Description automatically generated">
            <a:extLst>
              <a:ext uri="{FF2B5EF4-FFF2-40B4-BE49-F238E27FC236}">
                <a16:creationId xmlns:a16="http://schemas.microsoft.com/office/drawing/2014/main" id="{ED5BD7F8-9A0F-FDF5-FE5F-FA95234A3E0D}"/>
              </a:ext>
            </a:extLst>
          </p:cNvPr>
          <p:cNvPicPr>
            <a:picLocks noChangeAspect="1"/>
          </p:cNvPicPr>
          <p:nvPr/>
        </p:nvPicPr>
        <p:blipFill>
          <a:blip r:embed="rId3"/>
          <a:stretch>
            <a:fillRect/>
          </a:stretch>
        </p:blipFill>
        <p:spPr>
          <a:xfrm>
            <a:off x="4895850" y="1714500"/>
            <a:ext cx="4038600" cy="4343400"/>
          </a:xfrm>
          <a:prstGeom prst="rect">
            <a:avLst/>
          </a:prstGeom>
        </p:spPr>
      </p:pic>
    </p:spTree>
    <p:extLst>
      <p:ext uri="{BB962C8B-B14F-4D97-AF65-F5344CB8AC3E}">
        <p14:creationId xmlns:p14="http://schemas.microsoft.com/office/powerpoint/2010/main" val="41654669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362956"/>
            <a:ext cx="4488968" cy="5307534"/>
          </a:xfrm>
        </p:spPr>
        <p:txBody>
          <a:bodyPr>
            <a:noAutofit/>
          </a:bodyPr>
          <a:lstStyle/>
          <a:p>
            <a:r>
              <a:rPr lang="en-US" sz="2000" b="1" i="1" dirty="0"/>
              <a:t>Selected:</a:t>
            </a:r>
            <a:r>
              <a:rPr lang="en-US" sz="2000" b="1" i="1" dirty="0">
                <a:solidFill>
                  <a:srgbClr val="000000"/>
                </a:solidFill>
              </a:rPr>
              <a:t> Adafruit Standard 4x4</a:t>
            </a:r>
            <a:endParaRPr lang="en-US" sz="2000" dirty="0">
              <a:solidFill>
                <a:srgbClr val="000000"/>
              </a:solidFill>
            </a:endParaRPr>
          </a:p>
          <a:p>
            <a:pPr marL="342900" indent="-342900">
              <a:buFont typeface="Arial,Sans-Serif"/>
              <a:buChar char="•"/>
            </a:pPr>
            <a:r>
              <a:rPr lang="en-US" sz="2000" i="1" dirty="0">
                <a:solidFill>
                  <a:srgbClr val="000000"/>
                </a:solidFill>
              </a:rPr>
              <a:t>Max Voltage: 24V</a:t>
            </a:r>
            <a:endParaRPr lang="en-US" sz="2000">
              <a:solidFill>
                <a:srgbClr val="000000"/>
              </a:solidFill>
              <a:latin typeface="Arial" panose="020B0604020202020204" pitchFamily="34" charset="0"/>
              <a:cs typeface="Arial" panose="020B0604020202020204" pitchFamily="34" charset="0"/>
            </a:endParaRPr>
          </a:p>
          <a:p>
            <a:pPr marL="342900" indent="-342900">
              <a:buFont typeface="Arial,Sans-Serif"/>
              <a:buChar char="•"/>
            </a:pPr>
            <a:r>
              <a:rPr lang="en-US" sz="2000" i="1" dirty="0">
                <a:solidFill>
                  <a:srgbClr val="000000"/>
                </a:solidFill>
              </a:rPr>
              <a:t>Price: $5.95</a:t>
            </a:r>
            <a:endParaRPr lang="en-US" sz="2000">
              <a:solidFill>
                <a:srgbClr val="000000"/>
              </a:solidFill>
            </a:endParaRPr>
          </a:p>
          <a:p>
            <a:pPr marL="342900" indent="-342900">
              <a:buFont typeface="Arial,Sans-Serif"/>
              <a:buChar char="•"/>
            </a:pPr>
            <a:r>
              <a:rPr lang="en-US" sz="2000" i="1" dirty="0">
                <a:solidFill>
                  <a:srgbClr val="000000"/>
                </a:solidFill>
              </a:rPr>
              <a:t>Buttons: 16</a:t>
            </a:r>
            <a:endParaRPr lang="en-US" sz="2000">
              <a:solidFill>
                <a:srgbClr val="000000"/>
              </a:solidFill>
            </a:endParaRPr>
          </a:p>
          <a:p>
            <a:pPr marL="342900" indent="-342900">
              <a:buFont typeface="Arial,Sans-Serif"/>
              <a:buChar char="•"/>
            </a:pPr>
            <a:r>
              <a:rPr lang="en-US" sz="2000" i="1" dirty="0">
                <a:solidFill>
                  <a:srgbClr val="000000"/>
                </a:solidFill>
              </a:rPr>
              <a:t>GPIO Pins: 8</a:t>
            </a:r>
            <a:endParaRPr lang="en-US" sz="2000">
              <a:solidFill>
                <a:srgbClr val="000000"/>
              </a:solidFill>
            </a:endParaRPr>
          </a:p>
          <a:p>
            <a:r>
              <a:rPr lang="en-US" sz="2000" b="1" i="1" dirty="0">
                <a:solidFill>
                  <a:srgbClr val="000000"/>
                </a:solidFill>
              </a:rPr>
              <a:t>Alternative: Parallax Membrane 4x4</a:t>
            </a:r>
            <a:endParaRPr lang="en-US" sz="2000" dirty="0">
              <a:solidFill>
                <a:srgbClr val="000000"/>
              </a:solidFill>
            </a:endParaRPr>
          </a:p>
          <a:p>
            <a:pPr marL="285750" indent="-285750">
              <a:buFont typeface="Arial,Sans-Serif"/>
              <a:buChar char="•"/>
            </a:pPr>
            <a:r>
              <a:rPr lang="en-US" sz="2000" i="1" dirty="0">
                <a:solidFill>
                  <a:srgbClr val="000000"/>
                </a:solidFill>
              </a:rPr>
              <a:t>Max Voltage: 24V</a:t>
            </a:r>
            <a:endParaRPr lang="en-US" sz="2000">
              <a:solidFill>
                <a:srgbClr val="000000"/>
              </a:solidFill>
            </a:endParaRPr>
          </a:p>
          <a:p>
            <a:pPr marL="285750" indent="-285750">
              <a:buFont typeface="Arial,Sans-Serif"/>
              <a:buChar char="•"/>
            </a:pPr>
            <a:r>
              <a:rPr lang="en-US" sz="2000" i="1" dirty="0">
                <a:solidFill>
                  <a:srgbClr val="000000"/>
                </a:solidFill>
              </a:rPr>
              <a:t>Price: $9.95</a:t>
            </a:r>
            <a:endParaRPr lang="en-US" sz="2000">
              <a:solidFill>
                <a:srgbClr val="000000"/>
              </a:solidFill>
            </a:endParaRPr>
          </a:p>
          <a:p>
            <a:pPr marL="285750" indent="-285750">
              <a:buFont typeface="Arial,Sans-Serif"/>
              <a:buChar char="•"/>
            </a:pPr>
            <a:r>
              <a:rPr lang="en-US" sz="2000" i="1" dirty="0">
                <a:solidFill>
                  <a:srgbClr val="000000"/>
                </a:solidFill>
              </a:rPr>
              <a:t>Buttons: 16</a:t>
            </a:r>
            <a:endParaRPr lang="en-US" sz="2000" dirty="0">
              <a:solidFill>
                <a:srgbClr val="000000"/>
              </a:solidFill>
            </a:endParaRPr>
          </a:p>
          <a:p>
            <a:pPr marL="285750" indent="-285750">
              <a:buFont typeface="Arial,Sans-Serif"/>
              <a:buChar char="•"/>
            </a:pPr>
            <a:r>
              <a:rPr lang="en-US" sz="2000" i="1" dirty="0">
                <a:solidFill>
                  <a:srgbClr val="000000"/>
                </a:solidFill>
              </a:rPr>
              <a:t>GPIO Pins: 8</a:t>
            </a:r>
            <a:endParaRPr lang="en-US" dirty="0"/>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b="0" dirty="0"/>
              <a:t>Keypad</a:t>
            </a:r>
            <a:endParaRPr lang="en-US" dirty="0"/>
          </a:p>
        </p:txBody>
      </p:sp>
      <p:pic>
        <p:nvPicPr>
          <p:cNvPr id="2" name="Picture 1" descr="A black square with white numbers on it&#10;&#10;Description automatically generated">
            <a:extLst>
              <a:ext uri="{FF2B5EF4-FFF2-40B4-BE49-F238E27FC236}">
                <a16:creationId xmlns:a16="http://schemas.microsoft.com/office/drawing/2014/main" id="{B8E40479-4651-FFA0-66DB-BEF03D043B33}"/>
              </a:ext>
            </a:extLst>
          </p:cNvPr>
          <p:cNvPicPr>
            <a:picLocks noChangeAspect="1"/>
          </p:cNvPicPr>
          <p:nvPr/>
        </p:nvPicPr>
        <p:blipFill>
          <a:blip r:embed="rId3"/>
          <a:stretch>
            <a:fillRect/>
          </a:stretch>
        </p:blipFill>
        <p:spPr>
          <a:xfrm>
            <a:off x="5334000" y="2408238"/>
            <a:ext cx="3352800" cy="2562225"/>
          </a:xfrm>
          <a:prstGeom prst="rect">
            <a:avLst/>
          </a:prstGeom>
        </p:spPr>
      </p:pic>
    </p:spTree>
    <p:extLst>
      <p:ext uri="{BB962C8B-B14F-4D97-AF65-F5344CB8AC3E}">
        <p14:creationId xmlns:p14="http://schemas.microsoft.com/office/powerpoint/2010/main" val="31363987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362956"/>
            <a:ext cx="4488968" cy="5307534"/>
          </a:xfrm>
        </p:spPr>
        <p:txBody>
          <a:bodyPr>
            <a:noAutofit/>
          </a:bodyPr>
          <a:lstStyle/>
          <a:p>
            <a:r>
              <a:rPr lang="en-US" sz="2000" b="1" i="1" dirty="0"/>
              <a:t>Selected:</a:t>
            </a:r>
            <a:r>
              <a:rPr lang="en-US" sz="2000" b="1" i="1" dirty="0">
                <a:solidFill>
                  <a:srgbClr val="000000"/>
                </a:solidFill>
              </a:rPr>
              <a:t> </a:t>
            </a:r>
            <a:r>
              <a:rPr lang="en-US" sz="2000" b="1" i="1">
                <a:solidFill>
                  <a:srgbClr val="000000"/>
                </a:solidFill>
              </a:rPr>
              <a:t>MSD 1-A</a:t>
            </a:r>
            <a:endParaRPr lang="en-US" sz="2000" dirty="0">
              <a:solidFill>
                <a:srgbClr val="000000"/>
              </a:solidFill>
            </a:endParaRPr>
          </a:p>
          <a:p>
            <a:pPr marL="342900" indent="-342900">
              <a:buFont typeface="Arial,Sans-Serif"/>
              <a:buChar char="•"/>
            </a:pPr>
            <a:r>
              <a:rPr lang="en-US" sz="2000" i="1" dirty="0">
                <a:solidFill>
                  <a:srgbClr val="000000"/>
                </a:solidFill>
              </a:rPr>
              <a:t>Max Voltage: </a:t>
            </a:r>
            <a:r>
              <a:rPr lang="en-US" sz="2000" i="1">
                <a:solidFill>
                  <a:srgbClr val="000000"/>
                </a:solidFill>
              </a:rPr>
              <a:t>30V</a:t>
            </a:r>
            <a:endParaRPr lang="en-US" sz="2000" dirty="0">
              <a:solidFill>
                <a:srgbClr val="000000"/>
              </a:solidFill>
              <a:latin typeface="Arial" panose="020B0604020202020204" pitchFamily="34" charset="0"/>
              <a:cs typeface="Arial" panose="020B0604020202020204" pitchFamily="34" charset="0"/>
            </a:endParaRPr>
          </a:p>
          <a:p>
            <a:pPr marL="342900" indent="-342900">
              <a:buFont typeface="Arial,Sans-Serif"/>
              <a:buChar char="•"/>
            </a:pPr>
            <a:r>
              <a:rPr lang="en-US" sz="2000" i="1">
                <a:solidFill>
                  <a:srgbClr val="000000"/>
                </a:solidFill>
              </a:rPr>
              <a:t>Current: 0.5A</a:t>
            </a:r>
            <a:endParaRPr lang="en-US" sz="2000" i="1" dirty="0">
              <a:solidFill>
                <a:srgbClr val="000000"/>
              </a:solidFill>
            </a:endParaRPr>
          </a:p>
          <a:p>
            <a:pPr marL="342900" indent="-342900">
              <a:buFont typeface="Arial,Sans-Serif"/>
              <a:buChar char="•"/>
            </a:pPr>
            <a:r>
              <a:rPr lang="en-US" sz="2000" i="1">
                <a:solidFill>
                  <a:srgbClr val="000000"/>
                </a:solidFill>
              </a:rPr>
              <a:t>Pins: 9</a:t>
            </a:r>
            <a:endParaRPr lang="en-US" sz="2000" i="1" dirty="0">
              <a:solidFill>
                <a:srgbClr val="000000"/>
              </a:solidFill>
            </a:endParaRPr>
          </a:p>
          <a:p>
            <a:pPr marL="342900" indent="-342900">
              <a:buFont typeface="Arial,Sans-Serif"/>
              <a:buChar char="•"/>
            </a:pPr>
            <a:r>
              <a:rPr lang="en-US" sz="2000" i="1">
                <a:solidFill>
                  <a:srgbClr val="000000"/>
                </a:solidFill>
              </a:rPr>
              <a:t>Price: $0.23</a:t>
            </a:r>
            <a:endParaRPr lang="en-US" sz="2000" i="1" dirty="0">
              <a:solidFill>
                <a:srgbClr val="000000"/>
              </a:solidFill>
            </a:endParaRPr>
          </a:p>
          <a:p>
            <a:pPr marL="342900" indent="-342900">
              <a:buFont typeface="Arial,Sans-Serif"/>
              <a:buChar char="•"/>
            </a:pPr>
            <a:r>
              <a:rPr lang="en-US" sz="2000" i="1">
                <a:solidFill>
                  <a:srgbClr val="000000"/>
                </a:solidFill>
              </a:rPr>
              <a:t>SD 2.0</a:t>
            </a:r>
            <a:endParaRPr lang="en-US" sz="2000" i="1" dirty="0">
              <a:solidFill>
                <a:srgbClr val="000000"/>
              </a:solidFill>
            </a:endParaRPr>
          </a:p>
          <a:p>
            <a:r>
              <a:rPr lang="en-US" sz="2000" b="1" i="1" dirty="0">
                <a:solidFill>
                  <a:srgbClr val="000000"/>
                </a:solidFill>
              </a:rPr>
              <a:t>Alternative: </a:t>
            </a:r>
            <a:r>
              <a:rPr lang="en-US" sz="2000" b="1" i="1">
                <a:solidFill>
                  <a:srgbClr val="000000"/>
                </a:solidFill>
              </a:rPr>
              <a:t>MSD4-1-A</a:t>
            </a:r>
            <a:endParaRPr lang="en-US" sz="2000" dirty="0">
              <a:solidFill>
                <a:srgbClr val="000000"/>
              </a:solidFill>
            </a:endParaRPr>
          </a:p>
          <a:p>
            <a:pPr marL="285750" indent="-285750">
              <a:buFont typeface="Arial,Sans-Serif"/>
              <a:buChar char="•"/>
            </a:pPr>
            <a:r>
              <a:rPr lang="en-US" sz="2000" i="1" dirty="0">
                <a:solidFill>
                  <a:srgbClr val="000000"/>
                </a:solidFill>
              </a:rPr>
              <a:t>Max Voltage: </a:t>
            </a:r>
            <a:r>
              <a:rPr lang="en-US" sz="2000" i="1">
                <a:solidFill>
                  <a:srgbClr val="000000"/>
                </a:solidFill>
              </a:rPr>
              <a:t>30V</a:t>
            </a:r>
            <a:endParaRPr lang="en-US" sz="2000">
              <a:solidFill>
                <a:srgbClr val="000000"/>
              </a:solidFill>
            </a:endParaRPr>
          </a:p>
          <a:p>
            <a:pPr marL="285750" indent="-285750">
              <a:buFont typeface="Arial,Sans-Serif"/>
              <a:buChar char="•"/>
            </a:pPr>
            <a:r>
              <a:rPr lang="en-US" sz="2000" i="1">
                <a:solidFill>
                  <a:srgbClr val="000000"/>
                </a:solidFill>
              </a:rPr>
              <a:t>Current: 0.5A</a:t>
            </a:r>
            <a:endParaRPr lang="en-US" sz="2000" i="1" dirty="0">
              <a:solidFill>
                <a:srgbClr val="000000"/>
              </a:solidFill>
            </a:endParaRPr>
          </a:p>
          <a:p>
            <a:pPr marL="285750" indent="-285750">
              <a:buFont typeface="Arial,Sans-Serif"/>
              <a:buChar char="•"/>
            </a:pPr>
            <a:r>
              <a:rPr lang="en-US" sz="2000" i="1">
                <a:solidFill>
                  <a:srgbClr val="000000"/>
                </a:solidFill>
              </a:rPr>
              <a:t>Pins: 9</a:t>
            </a:r>
            <a:endParaRPr lang="en-US" sz="2000">
              <a:solidFill>
                <a:srgbClr val="000000"/>
              </a:solidFill>
            </a:endParaRPr>
          </a:p>
          <a:p>
            <a:pPr marL="285750" indent="-285750">
              <a:buFont typeface="Arial,Sans-Serif"/>
              <a:buChar char="•"/>
            </a:pPr>
            <a:r>
              <a:rPr lang="en-US" sz="2000" i="1">
                <a:solidFill>
                  <a:srgbClr val="000000"/>
                </a:solidFill>
              </a:rPr>
              <a:t>Price: $2.50</a:t>
            </a:r>
          </a:p>
          <a:p>
            <a:pPr marL="285750" indent="-285750">
              <a:buFont typeface="Arial,Sans-Serif"/>
              <a:buChar char="•"/>
            </a:pPr>
            <a:r>
              <a:rPr lang="en-US" sz="2000" i="1">
                <a:solidFill>
                  <a:srgbClr val="000000"/>
                </a:solidFill>
              </a:rPr>
              <a:t>SD 4.0</a:t>
            </a:r>
            <a:endParaRPr lang="en-US" sz="2000" i="1"/>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b="0" dirty="0"/>
              <a:t>Micro SD Reader</a:t>
            </a:r>
          </a:p>
        </p:txBody>
      </p:sp>
      <p:pic>
        <p:nvPicPr>
          <p:cNvPr id="3" name="Picture 2" descr="MSD-1-A">
            <a:extLst>
              <a:ext uri="{FF2B5EF4-FFF2-40B4-BE49-F238E27FC236}">
                <a16:creationId xmlns:a16="http://schemas.microsoft.com/office/drawing/2014/main" id="{47D55015-2769-2DD9-0970-00E68943E8DF}"/>
              </a:ext>
            </a:extLst>
          </p:cNvPr>
          <p:cNvPicPr>
            <a:picLocks noChangeAspect="1"/>
          </p:cNvPicPr>
          <p:nvPr/>
        </p:nvPicPr>
        <p:blipFill>
          <a:blip r:embed="rId3"/>
          <a:stretch>
            <a:fillRect/>
          </a:stretch>
        </p:blipFill>
        <p:spPr>
          <a:xfrm>
            <a:off x="4629873" y="2016889"/>
            <a:ext cx="3339296" cy="3339296"/>
          </a:xfrm>
          <a:prstGeom prst="rect">
            <a:avLst/>
          </a:prstGeom>
        </p:spPr>
      </p:pic>
    </p:spTree>
    <p:extLst>
      <p:ext uri="{BB962C8B-B14F-4D97-AF65-F5344CB8AC3E}">
        <p14:creationId xmlns:p14="http://schemas.microsoft.com/office/powerpoint/2010/main" val="4847569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362956"/>
            <a:ext cx="4488968" cy="5307534"/>
          </a:xfrm>
        </p:spPr>
        <p:txBody>
          <a:bodyPr>
            <a:noAutofit/>
          </a:bodyPr>
          <a:lstStyle/>
          <a:p>
            <a:r>
              <a:rPr lang="en-US" sz="2000" b="1" i="1" dirty="0"/>
              <a:t>Selected:</a:t>
            </a:r>
            <a:r>
              <a:rPr lang="en-US" sz="2000" b="1" i="1" dirty="0">
                <a:solidFill>
                  <a:srgbClr val="000000"/>
                </a:solidFill>
              </a:rPr>
              <a:t> Pololu 3.3V, 500mA Step-Down Voltage Regulator</a:t>
            </a:r>
          </a:p>
          <a:p>
            <a:pPr marL="342900" indent="-342900">
              <a:buFont typeface="Arial,Sans-Serif"/>
              <a:buChar char="•"/>
            </a:pPr>
            <a:r>
              <a:rPr lang="en-US" sz="2000" i="1" dirty="0">
                <a:solidFill>
                  <a:srgbClr val="000000"/>
                </a:solidFill>
              </a:rPr>
              <a:t>Voltage Range: 3.4V - 36V</a:t>
            </a:r>
            <a:endParaRPr lang="en-US" sz="2000" dirty="0">
              <a:solidFill>
                <a:srgbClr val="000000"/>
              </a:solidFill>
              <a:latin typeface="Arial" panose="020B0604020202020204" pitchFamily="34" charset="0"/>
              <a:cs typeface="Arial" panose="020B0604020202020204" pitchFamily="34" charset="0"/>
            </a:endParaRPr>
          </a:p>
          <a:p>
            <a:pPr marL="342900" indent="-342900">
              <a:buFont typeface="Arial,Sans-Serif"/>
              <a:buChar char="•"/>
            </a:pPr>
            <a:r>
              <a:rPr lang="en-US" sz="2000" i="1" dirty="0">
                <a:solidFill>
                  <a:srgbClr val="000000"/>
                </a:solidFill>
              </a:rPr>
              <a:t>Pins: 4</a:t>
            </a:r>
          </a:p>
          <a:p>
            <a:pPr marL="342900" indent="-342900">
              <a:buFont typeface="Arial,Sans-Serif"/>
              <a:buChar char="•"/>
            </a:pPr>
            <a:r>
              <a:rPr lang="en-US" sz="2000" i="1" dirty="0">
                <a:solidFill>
                  <a:srgbClr val="000000"/>
                </a:solidFill>
              </a:rPr>
              <a:t>Output Current: 500mA</a:t>
            </a:r>
          </a:p>
          <a:p>
            <a:pPr marL="342900" indent="-342900">
              <a:buFont typeface="Arial,Sans-Serif"/>
              <a:buChar char="•"/>
            </a:pPr>
            <a:r>
              <a:rPr lang="en-US" sz="2000" i="1" dirty="0">
                <a:solidFill>
                  <a:srgbClr val="000000"/>
                </a:solidFill>
              </a:rPr>
              <a:t>Price: $5.95</a:t>
            </a:r>
          </a:p>
          <a:p>
            <a:r>
              <a:rPr lang="en-US" sz="2000" b="1" i="1" dirty="0">
                <a:solidFill>
                  <a:srgbClr val="000000"/>
                </a:solidFill>
              </a:rPr>
              <a:t>Alternative: AMS1117-3.3 DC 4.75V-12V to 3.3V Voltage Regulator</a:t>
            </a:r>
          </a:p>
          <a:p>
            <a:pPr marL="285750" indent="-285750">
              <a:buFont typeface="Arial,Sans-Serif"/>
              <a:buChar char="•"/>
            </a:pPr>
            <a:r>
              <a:rPr lang="en-US" sz="2000" i="1" dirty="0">
                <a:solidFill>
                  <a:srgbClr val="000000"/>
                </a:solidFill>
              </a:rPr>
              <a:t>Voltage Range: 4.75V-12V</a:t>
            </a:r>
            <a:endParaRPr lang="en-US" sz="2000" dirty="0">
              <a:solidFill>
                <a:srgbClr val="000000"/>
              </a:solidFill>
            </a:endParaRPr>
          </a:p>
          <a:p>
            <a:pPr marL="285750" indent="-285750">
              <a:buFont typeface="Arial,Sans-Serif"/>
              <a:buChar char="•"/>
            </a:pPr>
            <a:r>
              <a:rPr lang="en-US" sz="2000" i="1" dirty="0">
                <a:solidFill>
                  <a:srgbClr val="000000"/>
                </a:solidFill>
              </a:rPr>
              <a:t>Pins: 3</a:t>
            </a:r>
          </a:p>
          <a:p>
            <a:pPr marL="285750" indent="-285750">
              <a:buFont typeface="Arial,Sans-Serif"/>
              <a:buChar char="•"/>
            </a:pPr>
            <a:r>
              <a:rPr lang="en-US" sz="2000" i="1" dirty="0">
                <a:solidFill>
                  <a:srgbClr val="000000"/>
                </a:solidFill>
              </a:rPr>
              <a:t>Output Current: 800mA</a:t>
            </a:r>
          </a:p>
          <a:p>
            <a:pPr marL="285750" indent="-285750">
              <a:buFont typeface="Arial,Sans-Serif"/>
              <a:buChar char="•"/>
            </a:pPr>
            <a:r>
              <a:rPr lang="en-US" sz="2000" i="1" dirty="0">
                <a:solidFill>
                  <a:srgbClr val="000000"/>
                </a:solidFill>
              </a:rPr>
              <a:t>Price: $6.99</a:t>
            </a:r>
            <a:endParaRPr lang="en-US" sz="2000" dirty="0">
              <a:solidFill>
                <a:srgbClr val="000000"/>
              </a:solidFill>
            </a:endParaRP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b="0" dirty="0"/>
              <a:t>Buck converter</a:t>
            </a:r>
          </a:p>
        </p:txBody>
      </p:sp>
      <p:pic>
        <p:nvPicPr>
          <p:cNvPr id="3" name="Picture 2" descr="A green circuit board with a black circle&#10;&#10;Description automatically generated">
            <a:extLst>
              <a:ext uri="{FF2B5EF4-FFF2-40B4-BE49-F238E27FC236}">
                <a16:creationId xmlns:a16="http://schemas.microsoft.com/office/drawing/2014/main" id="{68F96461-CA99-1E8E-2109-6BE06C66AAEF}"/>
              </a:ext>
            </a:extLst>
          </p:cNvPr>
          <p:cNvPicPr>
            <a:picLocks noChangeAspect="1"/>
          </p:cNvPicPr>
          <p:nvPr/>
        </p:nvPicPr>
        <p:blipFill rotWithShape="1">
          <a:blip r:embed="rId3"/>
          <a:srcRect r="1075" b="-389"/>
          <a:stretch/>
        </p:blipFill>
        <p:spPr>
          <a:xfrm>
            <a:off x="5439103" y="1501588"/>
            <a:ext cx="3100032" cy="2897307"/>
          </a:xfrm>
          <a:prstGeom prst="rect">
            <a:avLst/>
          </a:prstGeom>
        </p:spPr>
      </p:pic>
    </p:spTree>
    <p:extLst>
      <p:ext uri="{BB962C8B-B14F-4D97-AF65-F5344CB8AC3E}">
        <p14:creationId xmlns:p14="http://schemas.microsoft.com/office/powerpoint/2010/main" val="1148532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8006" y="174587"/>
            <a:ext cx="8235950" cy="748782"/>
          </a:xfrm>
        </p:spPr>
        <p:txBody>
          <a:bodyPr/>
          <a:lstStyle/>
          <a:p>
            <a:r>
              <a:rPr lang="en-US" dirty="0"/>
              <a:t>Block Diagram</a:t>
            </a:r>
          </a:p>
        </p:txBody>
      </p:sp>
      <p:sp>
        <p:nvSpPr>
          <p:cNvPr id="8" name="Text Placeholder 2"/>
          <p:cNvSpPr>
            <a:spLocks noGrp="1"/>
          </p:cNvSpPr>
          <p:nvPr>
            <p:ph type="body" idx="11"/>
          </p:nvPr>
        </p:nvSpPr>
        <p:spPr>
          <a:xfrm>
            <a:off x="78005" y="793727"/>
            <a:ext cx="8229600" cy="442912"/>
          </a:xfrm>
        </p:spPr>
        <p:txBody>
          <a:bodyPr/>
          <a:lstStyle/>
          <a:p>
            <a:r>
              <a:rPr lang="en-US" sz="2400" dirty="0"/>
              <a:t>Electrical Diagram </a:t>
            </a:r>
          </a:p>
        </p:txBody>
      </p:sp>
      <p:pic>
        <p:nvPicPr>
          <p:cNvPr id="3" name="Picture 2" descr="A diagram of a computer&#10;&#10;Description automatically generated">
            <a:extLst>
              <a:ext uri="{FF2B5EF4-FFF2-40B4-BE49-F238E27FC236}">
                <a16:creationId xmlns:a16="http://schemas.microsoft.com/office/drawing/2014/main" id="{03BB14D6-A4A4-87ED-5F29-0CB5FB37A61A}"/>
              </a:ext>
            </a:extLst>
          </p:cNvPr>
          <p:cNvPicPr>
            <a:picLocks noChangeAspect="1"/>
          </p:cNvPicPr>
          <p:nvPr/>
        </p:nvPicPr>
        <p:blipFill>
          <a:blip r:embed="rId3"/>
          <a:stretch>
            <a:fillRect/>
          </a:stretch>
        </p:blipFill>
        <p:spPr>
          <a:xfrm>
            <a:off x="765359" y="1271377"/>
            <a:ext cx="8187304" cy="4637501"/>
          </a:xfrm>
          <a:prstGeom prst="rect">
            <a:avLst/>
          </a:prstGeom>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a:t>Board Design</a:t>
            </a:r>
            <a:endParaRPr lang="en-US" sz="2400" dirty="0"/>
          </a:p>
        </p:txBody>
      </p:sp>
      <p:pic>
        <p:nvPicPr>
          <p:cNvPr id="2" name="Picture 1" descr="A diagram of a rectangular object with numbers&#10;&#10;Description automatically generated">
            <a:extLst>
              <a:ext uri="{FF2B5EF4-FFF2-40B4-BE49-F238E27FC236}">
                <a16:creationId xmlns:a16="http://schemas.microsoft.com/office/drawing/2014/main" id="{A08671ED-B206-7FA2-8C06-02BCDFEF8E82}"/>
              </a:ext>
            </a:extLst>
          </p:cNvPr>
          <p:cNvPicPr>
            <a:picLocks noChangeAspect="1"/>
          </p:cNvPicPr>
          <p:nvPr/>
        </p:nvPicPr>
        <p:blipFill>
          <a:blip r:embed="rId3"/>
          <a:stretch>
            <a:fillRect/>
          </a:stretch>
        </p:blipFill>
        <p:spPr>
          <a:xfrm>
            <a:off x="1060590" y="1830536"/>
            <a:ext cx="7015655" cy="3662726"/>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a:t>Board Design - Materials</a:t>
            </a:r>
            <a:endParaRPr lang="en-US" sz="2400" dirty="0"/>
          </a:p>
        </p:txBody>
      </p:sp>
      <p:pic>
        <p:nvPicPr>
          <p:cNvPr id="3" name="Picture 2" descr="A light on a surface&#10;&#10;Description automatically generated">
            <a:extLst>
              <a:ext uri="{FF2B5EF4-FFF2-40B4-BE49-F238E27FC236}">
                <a16:creationId xmlns:a16="http://schemas.microsoft.com/office/drawing/2014/main" id="{3CB7B054-234D-9D91-1EF9-5B4E9E303E6F}"/>
              </a:ext>
            </a:extLst>
          </p:cNvPr>
          <p:cNvPicPr>
            <a:picLocks noChangeAspect="1"/>
          </p:cNvPicPr>
          <p:nvPr/>
        </p:nvPicPr>
        <p:blipFill>
          <a:blip r:embed="rId3"/>
          <a:stretch>
            <a:fillRect/>
          </a:stretch>
        </p:blipFill>
        <p:spPr>
          <a:xfrm>
            <a:off x="452063" y="1717193"/>
            <a:ext cx="3715747" cy="3734797"/>
          </a:xfrm>
          <a:prstGeom prst="rect">
            <a:avLst/>
          </a:prstGeom>
        </p:spPr>
      </p:pic>
      <p:pic>
        <p:nvPicPr>
          <p:cNvPr id="4" name="Picture 3" descr="A black shelf with hexagons&#10;&#10;Description automatically generated">
            <a:extLst>
              <a:ext uri="{FF2B5EF4-FFF2-40B4-BE49-F238E27FC236}">
                <a16:creationId xmlns:a16="http://schemas.microsoft.com/office/drawing/2014/main" id="{D0D9FCEE-9C2E-FCFB-E809-BC90F6A46B26}"/>
              </a:ext>
            </a:extLst>
          </p:cNvPr>
          <p:cNvPicPr>
            <a:picLocks noChangeAspect="1"/>
          </p:cNvPicPr>
          <p:nvPr/>
        </p:nvPicPr>
        <p:blipFill>
          <a:blip r:embed="rId4"/>
          <a:stretch>
            <a:fillRect/>
          </a:stretch>
        </p:blipFill>
        <p:spPr>
          <a:xfrm>
            <a:off x="5020000" y="1716495"/>
            <a:ext cx="2886075" cy="4191000"/>
          </a:xfrm>
          <a:prstGeom prst="rect">
            <a:avLst/>
          </a:prstGeom>
        </p:spPr>
      </p:pic>
    </p:spTree>
    <p:extLst>
      <p:ext uri="{BB962C8B-B14F-4D97-AF65-F5344CB8AC3E}">
        <p14:creationId xmlns:p14="http://schemas.microsoft.com/office/powerpoint/2010/main" val="2264257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C2442-3E20-D751-72B7-0C4E51A64C81}"/>
              </a:ext>
            </a:extLst>
          </p:cNvPr>
          <p:cNvSpPr>
            <a:spLocks noGrp="1"/>
          </p:cNvSpPr>
          <p:nvPr>
            <p:ph type="title"/>
          </p:nvPr>
        </p:nvSpPr>
        <p:spPr/>
        <p:txBody>
          <a:bodyPr/>
          <a:lstStyle/>
          <a:p>
            <a:r>
              <a:rPr lang="en-US" dirty="0"/>
              <a:t>Electrical Schematic</a:t>
            </a:r>
          </a:p>
        </p:txBody>
      </p:sp>
      <p:sp>
        <p:nvSpPr>
          <p:cNvPr id="3" name="Text Placeholder 2">
            <a:extLst>
              <a:ext uri="{FF2B5EF4-FFF2-40B4-BE49-F238E27FC236}">
                <a16:creationId xmlns:a16="http://schemas.microsoft.com/office/drawing/2014/main" id="{5713341C-A89F-1290-C1DC-5AC344D720E4}"/>
              </a:ext>
            </a:extLst>
          </p:cNvPr>
          <p:cNvSpPr>
            <a:spLocks noGrp="1"/>
          </p:cNvSpPr>
          <p:nvPr>
            <p:ph type="body" idx="11"/>
          </p:nvPr>
        </p:nvSpPr>
        <p:spPr/>
        <p:txBody>
          <a:bodyPr/>
          <a:lstStyle/>
          <a:p>
            <a:r>
              <a:rPr lang="en-US" sz="2400" dirty="0"/>
              <a:t>MICROCONTROLLER AND Hardware</a:t>
            </a:r>
          </a:p>
        </p:txBody>
      </p:sp>
      <p:pic>
        <p:nvPicPr>
          <p:cNvPr id="5" name="Picture 4" descr="A diagram of a circuit board&#10;&#10;Description automatically generated">
            <a:extLst>
              <a:ext uri="{FF2B5EF4-FFF2-40B4-BE49-F238E27FC236}">
                <a16:creationId xmlns:a16="http://schemas.microsoft.com/office/drawing/2014/main" id="{B059BED9-7F0A-D82D-182E-B29D0CA69D1B}"/>
              </a:ext>
            </a:extLst>
          </p:cNvPr>
          <p:cNvPicPr>
            <a:picLocks noChangeAspect="1"/>
          </p:cNvPicPr>
          <p:nvPr/>
        </p:nvPicPr>
        <p:blipFill>
          <a:blip r:embed="rId3"/>
          <a:stretch>
            <a:fillRect/>
          </a:stretch>
        </p:blipFill>
        <p:spPr>
          <a:xfrm>
            <a:off x="1395722" y="1611789"/>
            <a:ext cx="6357134" cy="4323367"/>
          </a:xfrm>
          <a:prstGeom prst="rect">
            <a:avLst/>
          </a:prstGeom>
        </p:spPr>
      </p:pic>
    </p:spTree>
    <p:extLst>
      <p:ext uri="{BB962C8B-B14F-4D97-AF65-F5344CB8AC3E}">
        <p14:creationId xmlns:p14="http://schemas.microsoft.com/office/powerpoint/2010/main" val="1296197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DCA1-8D38-C2F7-2D1E-E8234F61A888}"/>
              </a:ext>
            </a:extLst>
          </p:cNvPr>
          <p:cNvSpPr>
            <a:spLocks noGrp="1"/>
          </p:cNvSpPr>
          <p:nvPr>
            <p:ph type="title"/>
          </p:nvPr>
        </p:nvSpPr>
        <p:spPr/>
        <p:txBody>
          <a:bodyPr/>
          <a:lstStyle/>
          <a:p>
            <a:r>
              <a:rPr lang="en-US" dirty="0"/>
              <a:t>Electrical Schematic</a:t>
            </a:r>
          </a:p>
        </p:txBody>
      </p:sp>
      <p:sp>
        <p:nvSpPr>
          <p:cNvPr id="3" name="Text Placeholder 2">
            <a:extLst>
              <a:ext uri="{FF2B5EF4-FFF2-40B4-BE49-F238E27FC236}">
                <a16:creationId xmlns:a16="http://schemas.microsoft.com/office/drawing/2014/main" id="{3CE7771A-CF2F-DE64-1AFC-16E767567DDE}"/>
              </a:ext>
            </a:extLst>
          </p:cNvPr>
          <p:cNvSpPr>
            <a:spLocks noGrp="1"/>
          </p:cNvSpPr>
          <p:nvPr>
            <p:ph type="body" idx="11"/>
          </p:nvPr>
        </p:nvSpPr>
        <p:spPr/>
        <p:txBody>
          <a:bodyPr/>
          <a:lstStyle/>
          <a:p>
            <a:r>
              <a:rPr lang="en-US" sz="2400" dirty="0"/>
              <a:t>Microcontroller</a:t>
            </a:r>
          </a:p>
        </p:txBody>
      </p:sp>
      <p:pic>
        <p:nvPicPr>
          <p:cNvPr id="5" name="Picture 4" descr="A diagram of a circuit board&#10;&#10;Description automatically generated">
            <a:extLst>
              <a:ext uri="{FF2B5EF4-FFF2-40B4-BE49-F238E27FC236}">
                <a16:creationId xmlns:a16="http://schemas.microsoft.com/office/drawing/2014/main" id="{D318F9D0-5BE0-8532-F65E-DA9AA6CD4D1B}"/>
              </a:ext>
            </a:extLst>
          </p:cNvPr>
          <p:cNvPicPr>
            <a:picLocks noChangeAspect="1"/>
          </p:cNvPicPr>
          <p:nvPr/>
        </p:nvPicPr>
        <p:blipFill>
          <a:blip r:embed="rId3"/>
          <a:stretch>
            <a:fillRect/>
          </a:stretch>
        </p:blipFill>
        <p:spPr>
          <a:xfrm>
            <a:off x="2719216" y="1606445"/>
            <a:ext cx="3715536" cy="4317734"/>
          </a:xfrm>
          <a:prstGeom prst="rect">
            <a:avLst/>
          </a:prstGeom>
        </p:spPr>
      </p:pic>
    </p:spTree>
    <p:extLst>
      <p:ext uri="{BB962C8B-B14F-4D97-AF65-F5344CB8AC3E}">
        <p14:creationId xmlns:p14="http://schemas.microsoft.com/office/powerpoint/2010/main" val="3419310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dirty="0"/>
              <a:t>Electrical Schematic (Microcontroller and Hardware)</a:t>
            </a:r>
            <a:endParaRPr lang="en-US" sz="2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t>PCB Layout (Microcontroller and Hardware)</a:t>
            </a:r>
            <a:endParaRPr lang="en-US" sz="2200" dirty="0">
              <a:latin typeface="Arial" panose="020B0604020202020204" pitchFamily="34" charset="0"/>
              <a:cs typeface="Arial" panose="020B0604020202020204" pitchFamily="34" charset="0"/>
            </a:endParaRPr>
          </a:p>
          <a:p>
            <a:pPr marL="285750" indent="-285750">
              <a:buFont typeface="Arial,Sans-Serif" panose="020B0604020202020204" pitchFamily="34" charset="0"/>
              <a:buChar char="•"/>
            </a:pPr>
            <a:r>
              <a:rPr lang="en-US" sz="2200" dirty="0"/>
              <a:t>Electrical Schematic (LED and Hall Effect System)</a:t>
            </a:r>
          </a:p>
          <a:p>
            <a:pPr marL="285750" indent="-285750">
              <a:buFont typeface="Arial,Sans-Serif" panose="020B0604020202020204" pitchFamily="34" charset="0"/>
              <a:buChar char="•"/>
            </a:pPr>
            <a:r>
              <a:rPr lang="en-US" sz="2200" dirty="0"/>
              <a:t>PCB Layout (LED and Hall Effect System)</a:t>
            </a:r>
            <a:endParaRPr lang="en-US" dirty="0"/>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E492-2342-E20C-1500-7AC056F70F0A}"/>
              </a:ext>
            </a:extLst>
          </p:cNvPr>
          <p:cNvSpPr>
            <a:spLocks noGrp="1"/>
          </p:cNvSpPr>
          <p:nvPr>
            <p:ph type="title"/>
          </p:nvPr>
        </p:nvSpPr>
        <p:spPr/>
        <p:txBody>
          <a:bodyPr/>
          <a:lstStyle/>
          <a:p>
            <a:r>
              <a:rPr lang="en-US" dirty="0"/>
              <a:t>Electrical Schematic</a:t>
            </a:r>
          </a:p>
        </p:txBody>
      </p:sp>
      <p:sp>
        <p:nvSpPr>
          <p:cNvPr id="3" name="Text Placeholder 2">
            <a:extLst>
              <a:ext uri="{FF2B5EF4-FFF2-40B4-BE49-F238E27FC236}">
                <a16:creationId xmlns:a16="http://schemas.microsoft.com/office/drawing/2014/main" id="{75507FBD-0109-21F1-EEAF-5ADCCFC14A58}"/>
              </a:ext>
            </a:extLst>
          </p:cNvPr>
          <p:cNvSpPr>
            <a:spLocks noGrp="1"/>
          </p:cNvSpPr>
          <p:nvPr>
            <p:ph type="body" idx="11"/>
          </p:nvPr>
        </p:nvSpPr>
        <p:spPr/>
        <p:txBody>
          <a:bodyPr/>
          <a:lstStyle/>
          <a:p>
            <a:r>
              <a:rPr lang="en-US" sz="2400" dirty="0"/>
              <a:t>Reset, Boot, and Clock</a:t>
            </a:r>
          </a:p>
        </p:txBody>
      </p:sp>
      <p:pic>
        <p:nvPicPr>
          <p:cNvPr id="5" name="Picture 4" descr="A diagram of a circuit&#10;&#10;Description automatically generated">
            <a:extLst>
              <a:ext uri="{FF2B5EF4-FFF2-40B4-BE49-F238E27FC236}">
                <a16:creationId xmlns:a16="http://schemas.microsoft.com/office/drawing/2014/main" id="{EEA3C43A-84E3-E88F-67CF-55F5ABD277E6}"/>
              </a:ext>
            </a:extLst>
          </p:cNvPr>
          <p:cNvPicPr>
            <a:picLocks noChangeAspect="1"/>
          </p:cNvPicPr>
          <p:nvPr/>
        </p:nvPicPr>
        <p:blipFill>
          <a:blip r:embed="rId3"/>
          <a:stretch>
            <a:fillRect/>
          </a:stretch>
        </p:blipFill>
        <p:spPr>
          <a:xfrm>
            <a:off x="3000711" y="1605428"/>
            <a:ext cx="3138773" cy="4329672"/>
          </a:xfrm>
          <a:prstGeom prst="rect">
            <a:avLst/>
          </a:prstGeom>
        </p:spPr>
      </p:pic>
    </p:spTree>
    <p:extLst>
      <p:ext uri="{BB962C8B-B14F-4D97-AF65-F5344CB8AC3E}">
        <p14:creationId xmlns:p14="http://schemas.microsoft.com/office/powerpoint/2010/main" val="2368846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AC44-E33F-DA9F-F18C-0978F7BB2B9B}"/>
              </a:ext>
            </a:extLst>
          </p:cNvPr>
          <p:cNvSpPr>
            <a:spLocks noGrp="1"/>
          </p:cNvSpPr>
          <p:nvPr>
            <p:ph type="title"/>
          </p:nvPr>
        </p:nvSpPr>
        <p:spPr/>
        <p:txBody>
          <a:bodyPr/>
          <a:lstStyle/>
          <a:p>
            <a:r>
              <a:rPr lang="en-US" dirty="0" err="1"/>
              <a:t>ElectRical</a:t>
            </a:r>
            <a:r>
              <a:rPr lang="en-US" dirty="0"/>
              <a:t> Schematic</a:t>
            </a:r>
          </a:p>
        </p:txBody>
      </p:sp>
      <p:sp>
        <p:nvSpPr>
          <p:cNvPr id="3" name="Text Placeholder 2">
            <a:extLst>
              <a:ext uri="{FF2B5EF4-FFF2-40B4-BE49-F238E27FC236}">
                <a16:creationId xmlns:a16="http://schemas.microsoft.com/office/drawing/2014/main" id="{0D849386-1F93-D7FE-262C-56F9A3D8FC68}"/>
              </a:ext>
            </a:extLst>
          </p:cNvPr>
          <p:cNvSpPr>
            <a:spLocks noGrp="1"/>
          </p:cNvSpPr>
          <p:nvPr>
            <p:ph type="body" idx="11"/>
          </p:nvPr>
        </p:nvSpPr>
        <p:spPr/>
        <p:txBody>
          <a:bodyPr/>
          <a:lstStyle/>
          <a:p>
            <a:r>
              <a:rPr lang="en-US" sz="2400" dirty="0"/>
              <a:t>ST-Link</a:t>
            </a:r>
          </a:p>
        </p:txBody>
      </p:sp>
      <p:pic>
        <p:nvPicPr>
          <p:cNvPr id="5" name="Picture 4" descr="A diagram of a circuit&#10;&#10;Description automatically generated">
            <a:extLst>
              <a:ext uri="{FF2B5EF4-FFF2-40B4-BE49-F238E27FC236}">
                <a16:creationId xmlns:a16="http://schemas.microsoft.com/office/drawing/2014/main" id="{AF40B760-07BE-A39E-0547-83EE8E5E123B}"/>
              </a:ext>
            </a:extLst>
          </p:cNvPr>
          <p:cNvPicPr>
            <a:picLocks noChangeAspect="1"/>
          </p:cNvPicPr>
          <p:nvPr/>
        </p:nvPicPr>
        <p:blipFill>
          <a:blip r:embed="rId3"/>
          <a:stretch>
            <a:fillRect/>
          </a:stretch>
        </p:blipFill>
        <p:spPr>
          <a:xfrm>
            <a:off x="786421" y="1613349"/>
            <a:ext cx="7562302" cy="4321569"/>
          </a:xfrm>
          <a:prstGeom prst="rect">
            <a:avLst/>
          </a:prstGeom>
        </p:spPr>
      </p:pic>
    </p:spTree>
    <p:extLst>
      <p:ext uri="{BB962C8B-B14F-4D97-AF65-F5344CB8AC3E}">
        <p14:creationId xmlns:p14="http://schemas.microsoft.com/office/powerpoint/2010/main" val="3332458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8079-741C-2455-385F-7BD00AA102A8}"/>
              </a:ext>
            </a:extLst>
          </p:cNvPr>
          <p:cNvSpPr>
            <a:spLocks noGrp="1"/>
          </p:cNvSpPr>
          <p:nvPr>
            <p:ph type="title"/>
          </p:nvPr>
        </p:nvSpPr>
        <p:spPr/>
        <p:txBody>
          <a:bodyPr/>
          <a:lstStyle/>
          <a:p>
            <a:r>
              <a:rPr lang="en-US" dirty="0" err="1"/>
              <a:t>ELectrical</a:t>
            </a:r>
            <a:r>
              <a:rPr lang="en-US" dirty="0"/>
              <a:t> Schematic</a:t>
            </a:r>
          </a:p>
        </p:txBody>
      </p:sp>
      <p:sp>
        <p:nvSpPr>
          <p:cNvPr id="3" name="Text Placeholder 2">
            <a:extLst>
              <a:ext uri="{FF2B5EF4-FFF2-40B4-BE49-F238E27FC236}">
                <a16:creationId xmlns:a16="http://schemas.microsoft.com/office/drawing/2014/main" id="{FEEF8ECB-A6CA-A3DD-FA4B-CE2ED1E1128E}"/>
              </a:ext>
            </a:extLst>
          </p:cNvPr>
          <p:cNvSpPr>
            <a:spLocks noGrp="1"/>
          </p:cNvSpPr>
          <p:nvPr>
            <p:ph type="body" idx="11"/>
          </p:nvPr>
        </p:nvSpPr>
        <p:spPr/>
        <p:txBody>
          <a:bodyPr/>
          <a:lstStyle/>
          <a:p>
            <a:r>
              <a:rPr lang="en-US" sz="2400" dirty="0"/>
              <a:t>Power</a:t>
            </a:r>
          </a:p>
        </p:txBody>
      </p:sp>
      <p:pic>
        <p:nvPicPr>
          <p:cNvPr id="5" name="Picture 4" descr="A diagram of a circuit&#10;&#10;Description automatically generated">
            <a:extLst>
              <a:ext uri="{FF2B5EF4-FFF2-40B4-BE49-F238E27FC236}">
                <a16:creationId xmlns:a16="http://schemas.microsoft.com/office/drawing/2014/main" id="{D5BE67B7-DEF8-84DE-62F6-B055D87CF543}"/>
              </a:ext>
            </a:extLst>
          </p:cNvPr>
          <p:cNvPicPr>
            <a:picLocks noChangeAspect="1"/>
          </p:cNvPicPr>
          <p:nvPr/>
        </p:nvPicPr>
        <p:blipFill>
          <a:blip r:embed="rId3"/>
          <a:stretch>
            <a:fillRect/>
          </a:stretch>
        </p:blipFill>
        <p:spPr>
          <a:xfrm>
            <a:off x="456964" y="1972403"/>
            <a:ext cx="8224824" cy="2917523"/>
          </a:xfrm>
          <a:prstGeom prst="rect">
            <a:avLst/>
          </a:prstGeom>
        </p:spPr>
      </p:pic>
    </p:spTree>
    <p:extLst>
      <p:ext uri="{BB962C8B-B14F-4D97-AF65-F5344CB8AC3E}">
        <p14:creationId xmlns:p14="http://schemas.microsoft.com/office/powerpoint/2010/main" val="106212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3DD54-5252-619F-4201-702B032BD3ED}"/>
              </a:ext>
            </a:extLst>
          </p:cNvPr>
          <p:cNvSpPr>
            <a:spLocks noGrp="1"/>
          </p:cNvSpPr>
          <p:nvPr>
            <p:ph type="title"/>
          </p:nvPr>
        </p:nvSpPr>
        <p:spPr/>
        <p:txBody>
          <a:bodyPr/>
          <a:lstStyle/>
          <a:p>
            <a:r>
              <a:rPr lang="en-US" dirty="0"/>
              <a:t>Electrical Schematic</a:t>
            </a:r>
          </a:p>
        </p:txBody>
      </p:sp>
      <p:sp>
        <p:nvSpPr>
          <p:cNvPr id="3" name="Text Placeholder 2">
            <a:extLst>
              <a:ext uri="{FF2B5EF4-FFF2-40B4-BE49-F238E27FC236}">
                <a16:creationId xmlns:a16="http://schemas.microsoft.com/office/drawing/2014/main" id="{3E48CEFE-24FF-7E6E-DF44-65A2EB3AD5C3}"/>
              </a:ext>
            </a:extLst>
          </p:cNvPr>
          <p:cNvSpPr>
            <a:spLocks noGrp="1"/>
          </p:cNvSpPr>
          <p:nvPr>
            <p:ph type="body" idx="11"/>
          </p:nvPr>
        </p:nvSpPr>
        <p:spPr/>
        <p:txBody>
          <a:bodyPr/>
          <a:lstStyle/>
          <a:p>
            <a:r>
              <a:rPr lang="en-US" sz="2400" dirty="0"/>
              <a:t>USB</a:t>
            </a:r>
          </a:p>
        </p:txBody>
      </p:sp>
      <p:pic>
        <p:nvPicPr>
          <p:cNvPr id="6" name="Picture 5" descr="A diagram of a computer&#10;&#10;Description automatically generated">
            <a:extLst>
              <a:ext uri="{FF2B5EF4-FFF2-40B4-BE49-F238E27FC236}">
                <a16:creationId xmlns:a16="http://schemas.microsoft.com/office/drawing/2014/main" id="{8330C907-2E04-917E-61D3-D81D7D2616CE}"/>
              </a:ext>
            </a:extLst>
          </p:cNvPr>
          <p:cNvPicPr>
            <a:picLocks noChangeAspect="1"/>
          </p:cNvPicPr>
          <p:nvPr/>
        </p:nvPicPr>
        <p:blipFill>
          <a:blip r:embed="rId3"/>
          <a:stretch>
            <a:fillRect/>
          </a:stretch>
        </p:blipFill>
        <p:spPr>
          <a:xfrm>
            <a:off x="458145" y="2002897"/>
            <a:ext cx="8236762" cy="2851484"/>
          </a:xfrm>
          <a:prstGeom prst="rect">
            <a:avLst/>
          </a:prstGeom>
        </p:spPr>
      </p:pic>
    </p:spTree>
    <p:extLst>
      <p:ext uri="{BB962C8B-B14F-4D97-AF65-F5344CB8AC3E}">
        <p14:creationId xmlns:p14="http://schemas.microsoft.com/office/powerpoint/2010/main" val="4138223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9C5A-39F6-E8AD-4554-057323FAE2EE}"/>
              </a:ext>
            </a:extLst>
          </p:cNvPr>
          <p:cNvSpPr>
            <a:spLocks noGrp="1"/>
          </p:cNvSpPr>
          <p:nvPr>
            <p:ph type="title"/>
          </p:nvPr>
        </p:nvSpPr>
        <p:spPr/>
        <p:txBody>
          <a:bodyPr/>
          <a:lstStyle/>
          <a:p>
            <a:r>
              <a:rPr lang="en-US" dirty="0"/>
              <a:t>Electrical Schematic</a:t>
            </a:r>
          </a:p>
        </p:txBody>
      </p:sp>
      <p:sp>
        <p:nvSpPr>
          <p:cNvPr id="3" name="Text Placeholder 2">
            <a:extLst>
              <a:ext uri="{FF2B5EF4-FFF2-40B4-BE49-F238E27FC236}">
                <a16:creationId xmlns:a16="http://schemas.microsoft.com/office/drawing/2014/main" id="{5DEFBF78-B627-69A6-65D0-9063808E05FD}"/>
              </a:ext>
            </a:extLst>
          </p:cNvPr>
          <p:cNvSpPr>
            <a:spLocks noGrp="1"/>
          </p:cNvSpPr>
          <p:nvPr>
            <p:ph type="body" idx="11"/>
          </p:nvPr>
        </p:nvSpPr>
        <p:spPr/>
        <p:txBody>
          <a:bodyPr/>
          <a:lstStyle/>
          <a:p>
            <a:r>
              <a:rPr lang="en-US" sz="2400" dirty="0"/>
              <a:t>Micro SD Reader</a:t>
            </a:r>
          </a:p>
        </p:txBody>
      </p:sp>
      <p:pic>
        <p:nvPicPr>
          <p:cNvPr id="5" name="Picture 4" descr="A diagram of a circuit&#10;&#10;Description automatically generated">
            <a:extLst>
              <a:ext uri="{FF2B5EF4-FFF2-40B4-BE49-F238E27FC236}">
                <a16:creationId xmlns:a16="http://schemas.microsoft.com/office/drawing/2014/main" id="{0CDE4214-AE3A-BDE2-5CE9-AFD4E184F230}"/>
              </a:ext>
            </a:extLst>
          </p:cNvPr>
          <p:cNvPicPr>
            <a:picLocks noChangeAspect="1"/>
          </p:cNvPicPr>
          <p:nvPr/>
        </p:nvPicPr>
        <p:blipFill>
          <a:blip r:embed="rId3"/>
          <a:stretch>
            <a:fillRect/>
          </a:stretch>
        </p:blipFill>
        <p:spPr>
          <a:xfrm>
            <a:off x="2082671" y="1611057"/>
            <a:ext cx="4977870" cy="4323988"/>
          </a:xfrm>
          <a:prstGeom prst="rect">
            <a:avLst/>
          </a:prstGeom>
        </p:spPr>
      </p:pic>
    </p:spTree>
    <p:extLst>
      <p:ext uri="{BB962C8B-B14F-4D97-AF65-F5344CB8AC3E}">
        <p14:creationId xmlns:p14="http://schemas.microsoft.com/office/powerpoint/2010/main" val="2790372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E133-2863-78AA-44CA-F38622F9E487}"/>
              </a:ext>
            </a:extLst>
          </p:cNvPr>
          <p:cNvSpPr>
            <a:spLocks noGrp="1"/>
          </p:cNvSpPr>
          <p:nvPr>
            <p:ph type="title"/>
          </p:nvPr>
        </p:nvSpPr>
        <p:spPr/>
        <p:txBody>
          <a:bodyPr/>
          <a:lstStyle/>
          <a:p>
            <a:r>
              <a:rPr lang="en-US" dirty="0"/>
              <a:t>Electrical Schematic</a:t>
            </a:r>
          </a:p>
        </p:txBody>
      </p:sp>
      <p:sp>
        <p:nvSpPr>
          <p:cNvPr id="3" name="Text Placeholder 2">
            <a:extLst>
              <a:ext uri="{FF2B5EF4-FFF2-40B4-BE49-F238E27FC236}">
                <a16:creationId xmlns:a16="http://schemas.microsoft.com/office/drawing/2014/main" id="{9AD69209-EA62-69FD-6B7B-797382A2CFF2}"/>
              </a:ext>
            </a:extLst>
          </p:cNvPr>
          <p:cNvSpPr>
            <a:spLocks noGrp="1"/>
          </p:cNvSpPr>
          <p:nvPr>
            <p:ph type="body" idx="11"/>
          </p:nvPr>
        </p:nvSpPr>
        <p:spPr/>
        <p:txBody>
          <a:bodyPr/>
          <a:lstStyle/>
          <a:p>
            <a:r>
              <a:rPr lang="en-US" sz="2400" dirty="0"/>
              <a:t>Keypad</a:t>
            </a:r>
          </a:p>
        </p:txBody>
      </p:sp>
      <p:pic>
        <p:nvPicPr>
          <p:cNvPr id="5" name="Picture 4" descr="A diagram of a computer&#10;&#10;Description automatically generated">
            <a:extLst>
              <a:ext uri="{FF2B5EF4-FFF2-40B4-BE49-F238E27FC236}">
                <a16:creationId xmlns:a16="http://schemas.microsoft.com/office/drawing/2014/main" id="{E45821FA-2EBD-F13D-46D2-9DEEA242868F}"/>
              </a:ext>
            </a:extLst>
          </p:cNvPr>
          <p:cNvPicPr>
            <a:picLocks noChangeAspect="1"/>
          </p:cNvPicPr>
          <p:nvPr/>
        </p:nvPicPr>
        <p:blipFill>
          <a:blip r:embed="rId3"/>
          <a:stretch>
            <a:fillRect/>
          </a:stretch>
        </p:blipFill>
        <p:spPr>
          <a:xfrm>
            <a:off x="2844434" y="1609625"/>
            <a:ext cx="3461559" cy="4311766"/>
          </a:xfrm>
          <a:prstGeom prst="rect">
            <a:avLst/>
          </a:prstGeom>
        </p:spPr>
      </p:pic>
    </p:spTree>
    <p:extLst>
      <p:ext uri="{BB962C8B-B14F-4D97-AF65-F5344CB8AC3E}">
        <p14:creationId xmlns:p14="http://schemas.microsoft.com/office/powerpoint/2010/main" val="1548643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DACF-B6BB-745B-AB72-AAD108259927}"/>
              </a:ext>
            </a:extLst>
          </p:cNvPr>
          <p:cNvSpPr>
            <a:spLocks noGrp="1"/>
          </p:cNvSpPr>
          <p:nvPr>
            <p:ph type="title"/>
          </p:nvPr>
        </p:nvSpPr>
        <p:spPr/>
        <p:txBody>
          <a:bodyPr/>
          <a:lstStyle/>
          <a:p>
            <a:r>
              <a:rPr lang="en-US" dirty="0"/>
              <a:t>Electrical Schematic</a:t>
            </a:r>
          </a:p>
        </p:txBody>
      </p:sp>
      <p:sp>
        <p:nvSpPr>
          <p:cNvPr id="3" name="Text Placeholder 2">
            <a:extLst>
              <a:ext uri="{FF2B5EF4-FFF2-40B4-BE49-F238E27FC236}">
                <a16:creationId xmlns:a16="http://schemas.microsoft.com/office/drawing/2014/main" id="{B4FF326C-1055-55E4-F597-7E9007152738}"/>
              </a:ext>
            </a:extLst>
          </p:cNvPr>
          <p:cNvSpPr>
            <a:spLocks noGrp="1"/>
          </p:cNvSpPr>
          <p:nvPr>
            <p:ph type="body" idx="11"/>
          </p:nvPr>
        </p:nvSpPr>
        <p:spPr/>
        <p:txBody>
          <a:bodyPr/>
          <a:lstStyle/>
          <a:p>
            <a:r>
              <a:rPr lang="en-US" sz="2400" dirty="0"/>
              <a:t>LCD</a:t>
            </a:r>
          </a:p>
        </p:txBody>
      </p:sp>
      <p:pic>
        <p:nvPicPr>
          <p:cNvPr id="5" name="Picture 4">
            <a:extLst>
              <a:ext uri="{FF2B5EF4-FFF2-40B4-BE49-F238E27FC236}">
                <a16:creationId xmlns:a16="http://schemas.microsoft.com/office/drawing/2014/main" id="{3B0BF312-0C8B-D535-5FA5-D9F4C5FD8350}"/>
              </a:ext>
            </a:extLst>
          </p:cNvPr>
          <p:cNvPicPr>
            <a:picLocks noChangeAspect="1"/>
          </p:cNvPicPr>
          <p:nvPr/>
        </p:nvPicPr>
        <p:blipFill>
          <a:blip r:embed="rId3"/>
          <a:stretch>
            <a:fillRect/>
          </a:stretch>
        </p:blipFill>
        <p:spPr>
          <a:xfrm>
            <a:off x="1026889" y="1608738"/>
            <a:ext cx="7095589" cy="4316721"/>
          </a:xfrm>
          <a:prstGeom prst="rect">
            <a:avLst/>
          </a:prstGeom>
        </p:spPr>
      </p:pic>
    </p:spTree>
    <p:extLst>
      <p:ext uri="{BB962C8B-B14F-4D97-AF65-F5344CB8AC3E}">
        <p14:creationId xmlns:p14="http://schemas.microsoft.com/office/powerpoint/2010/main" val="3557737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BEBF1-F592-81E8-E06D-EB2D56F6E06E}"/>
              </a:ext>
            </a:extLst>
          </p:cNvPr>
          <p:cNvSpPr>
            <a:spLocks noGrp="1"/>
          </p:cNvSpPr>
          <p:nvPr>
            <p:ph type="title"/>
          </p:nvPr>
        </p:nvSpPr>
        <p:spPr/>
        <p:txBody>
          <a:bodyPr/>
          <a:lstStyle/>
          <a:p>
            <a:r>
              <a:rPr lang="en-US" dirty="0"/>
              <a:t>Electrical Schematic</a:t>
            </a:r>
          </a:p>
        </p:txBody>
      </p:sp>
      <p:sp>
        <p:nvSpPr>
          <p:cNvPr id="3" name="Text Placeholder 2">
            <a:extLst>
              <a:ext uri="{FF2B5EF4-FFF2-40B4-BE49-F238E27FC236}">
                <a16:creationId xmlns:a16="http://schemas.microsoft.com/office/drawing/2014/main" id="{65E68F8D-839A-6413-EE12-BED14C340B24}"/>
              </a:ext>
            </a:extLst>
          </p:cNvPr>
          <p:cNvSpPr>
            <a:spLocks noGrp="1"/>
          </p:cNvSpPr>
          <p:nvPr>
            <p:ph type="body" idx="11"/>
          </p:nvPr>
        </p:nvSpPr>
        <p:spPr/>
        <p:txBody>
          <a:bodyPr/>
          <a:lstStyle/>
          <a:p>
            <a:r>
              <a:rPr lang="en-US" sz="2400" dirty="0"/>
              <a:t>Connectors to Hex Array PCBs</a:t>
            </a:r>
          </a:p>
        </p:txBody>
      </p:sp>
      <p:pic>
        <p:nvPicPr>
          <p:cNvPr id="5" name="Picture 4">
            <a:extLst>
              <a:ext uri="{FF2B5EF4-FFF2-40B4-BE49-F238E27FC236}">
                <a16:creationId xmlns:a16="http://schemas.microsoft.com/office/drawing/2014/main" id="{F2F8B963-82AC-CF24-DF6A-AEE62A7A8FAE}"/>
              </a:ext>
            </a:extLst>
          </p:cNvPr>
          <p:cNvPicPr>
            <a:picLocks noChangeAspect="1"/>
          </p:cNvPicPr>
          <p:nvPr/>
        </p:nvPicPr>
        <p:blipFill>
          <a:blip r:embed="rId3"/>
          <a:stretch>
            <a:fillRect/>
          </a:stretch>
        </p:blipFill>
        <p:spPr>
          <a:xfrm>
            <a:off x="455456" y="2085130"/>
            <a:ext cx="8238589" cy="3371280"/>
          </a:xfrm>
          <a:prstGeom prst="rect">
            <a:avLst/>
          </a:prstGeom>
        </p:spPr>
      </p:pic>
    </p:spTree>
    <p:extLst>
      <p:ext uri="{BB962C8B-B14F-4D97-AF65-F5344CB8AC3E}">
        <p14:creationId xmlns:p14="http://schemas.microsoft.com/office/powerpoint/2010/main" val="3644330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4A51-BCDB-8986-F9A6-EAE70FA51409}"/>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B8E1F631-6D9B-781E-9FDF-155A1CD134AA}"/>
              </a:ext>
            </a:extLst>
          </p:cNvPr>
          <p:cNvSpPr>
            <a:spLocks noGrp="1"/>
          </p:cNvSpPr>
          <p:nvPr>
            <p:ph type="body" idx="11"/>
          </p:nvPr>
        </p:nvSpPr>
        <p:spPr/>
        <p:txBody>
          <a:bodyPr/>
          <a:lstStyle/>
          <a:p>
            <a:r>
              <a:rPr lang="en-US" sz="2400" dirty="0"/>
              <a:t>Microcontroller and Hardware</a:t>
            </a:r>
          </a:p>
        </p:txBody>
      </p:sp>
      <p:sp>
        <p:nvSpPr>
          <p:cNvPr id="4" name="Text Placeholder 3">
            <a:extLst>
              <a:ext uri="{FF2B5EF4-FFF2-40B4-BE49-F238E27FC236}">
                <a16:creationId xmlns:a16="http://schemas.microsoft.com/office/drawing/2014/main" id="{3D26CF9A-A534-00AB-4ABC-2BBD728063CF}"/>
              </a:ext>
            </a:extLst>
          </p:cNvPr>
          <p:cNvSpPr>
            <a:spLocks noGrp="1"/>
          </p:cNvSpPr>
          <p:nvPr>
            <p:ph type="body" idx="12"/>
          </p:nvPr>
        </p:nvSpPr>
        <p:spPr/>
        <p:txBody>
          <a:bodyPr/>
          <a:lstStyle/>
          <a:p>
            <a:r>
              <a:rPr lang="en-US" dirty="0"/>
              <a:t>Length: 112 mm</a:t>
            </a:r>
          </a:p>
          <a:p>
            <a:r>
              <a:rPr lang="en-US" dirty="0"/>
              <a:t>Width: 72 mm</a:t>
            </a:r>
          </a:p>
          <a:p>
            <a:endParaRPr lang="en-US" dirty="0"/>
          </a:p>
        </p:txBody>
      </p:sp>
      <p:pic>
        <p:nvPicPr>
          <p:cNvPr id="5" name="Picture 4" descr="A circuit board with many wires&#10;&#10;Description automatically generated">
            <a:extLst>
              <a:ext uri="{FF2B5EF4-FFF2-40B4-BE49-F238E27FC236}">
                <a16:creationId xmlns:a16="http://schemas.microsoft.com/office/drawing/2014/main" id="{93751AF0-F522-6B0C-D3BB-88F9327F0C64}"/>
              </a:ext>
            </a:extLst>
          </p:cNvPr>
          <p:cNvPicPr>
            <a:picLocks noChangeAspect="1"/>
          </p:cNvPicPr>
          <p:nvPr/>
        </p:nvPicPr>
        <p:blipFill>
          <a:blip r:embed="rId3"/>
          <a:stretch>
            <a:fillRect/>
          </a:stretch>
        </p:blipFill>
        <p:spPr>
          <a:xfrm>
            <a:off x="2885824" y="1391430"/>
            <a:ext cx="3367874" cy="5142508"/>
          </a:xfrm>
          <a:prstGeom prst="rect">
            <a:avLst/>
          </a:prstGeom>
        </p:spPr>
      </p:pic>
    </p:spTree>
    <p:extLst>
      <p:ext uri="{BB962C8B-B14F-4D97-AF65-F5344CB8AC3E}">
        <p14:creationId xmlns:p14="http://schemas.microsoft.com/office/powerpoint/2010/main" val="4149507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6C6F5-6AAB-7E0B-08B8-B6FE290C47C0}"/>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958AA0A6-8C79-FCCD-6E8B-1D173C5B5F61}"/>
              </a:ext>
            </a:extLst>
          </p:cNvPr>
          <p:cNvSpPr>
            <a:spLocks noGrp="1"/>
          </p:cNvSpPr>
          <p:nvPr>
            <p:ph type="body" idx="11"/>
          </p:nvPr>
        </p:nvSpPr>
        <p:spPr/>
        <p:txBody>
          <a:bodyPr/>
          <a:lstStyle/>
          <a:p>
            <a:r>
              <a:rPr lang="en-US" sz="2400" dirty="0"/>
              <a:t>Microcontroller</a:t>
            </a:r>
          </a:p>
        </p:txBody>
      </p:sp>
      <p:pic>
        <p:nvPicPr>
          <p:cNvPr id="5" name="Picture 4">
            <a:extLst>
              <a:ext uri="{FF2B5EF4-FFF2-40B4-BE49-F238E27FC236}">
                <a16:creationId xmlns:a16="http://schemas.microsoft.com/office/drawing/2014/main" id="{986B4B2F-5505-B527-4A3D-8FB3110D6E6A}"/>
              </a:ext>
            </a:extLst>
          </p:cNvPr>
          <p:cNvPicPr>
            <a:picLocks noChangeAspect="1"/>
          </p:cNvPicPr>
          <p:nvPr/>
        </p:nvPicPr>
        <p:blipFill>
          <a:blip r:embed="rId3"/>
          <a:stretch>
            <a:fillRect/>
          </a:stretch>
        </p:blipFill>
        <p:spPr>
          <a:xfrm>
            <a:off x="2789236" y="1605026"/>
            <a:ext cx="3571172" cy="4320283"/>
          </a:xfrm>
          <a:prstGeom prst="rect">
            <a:avLst/>
          </a:prstGeom>
        </p:spPr>
      </p:pic>
    </p:spTree>
    <p:extLst>
      <p:ext uri="{BB962C8B-B14F-4D97-AF65-F5344CB8AC3E}">
        <p14:creationId xmlns:p14="http://schemas.microsoft.com/office/powerpoint/2010/main" val="1183133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Overview</a:t>
            </a:r>
          </a:p>
        </p:txBody>
      </p:sp>
      <p:sp>
        <p:nvSpPr>
          <p:cNvPr id="13" name="Text Placeholder 12"/>
          <p:cNvSpPr>
            <a:spLocks noGrp="1"/>
          </p:cNvSpPr>
          <p:nvPr>
            <p:ph type="body" idx="12"/>
          </p:nvPr>
        </p:nvSpPr>
        <p:spPr>
          <a:xfrm>
            <a:off x="414203" y="1463028"/>
            <a:ext cx="8235949" cy="3231520"/>
          </a:xfrm>
        </p:spPr>
        <p:txBody>
          <a:bodyPr>
            <a:noAutofit/>
          </a:bodyPr>
          <a:lstStyle/>
          <a:p>
            <a:pPr marL="285750" indent="-285750">
              <a:buFont typeface="Arial" panose="020B0604020202020204" pitchFamily="34" charset="0"/>
              <a:buChar char="•"/>
            </a:pPr>
            <a:r>
              <a:rPr lang="en-US" sz="2200" dirty="0"/>
              <a:t>An interactive game board that uses LEDs and Hall Effect (magnetic) sensors to simulate dungeon crawling games</a:t>
            </a:r>
            <a:endParaRPr lang="en-US" sz="220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solidFill>
                  <a:srgbClr val="000000"/>
                </a:solidFill>
              </a:rPr>
              <a:t>Keeps user control and creativity but does the game calculations and character tracking automatically</a:t>
            </a:r>
          </a:p>
          <a:p>
            <a:pPr marL="285750" indent="-285750">
              <a:buFont typeface="Arial" panose="020B0604020202020204" pitchFamily="34" charset="0"/>
              <a:buChar char="•"/>
            </a:pPr>
            <a:r>
              <a:rPr lang="en-US" sz="2200" dirty="0">
                <a:solidFill>
                  <a:srgbClr val="000000"/>
                </a:solidFill>
              </a:rPr>
              <a:t>Allows for user map building using a custom computer application sent to the game board through USB</a:t>
            </a:r>
            <a:endParaRPr lang="en-US" sz="220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dirty="0">
                <a:solidFill>
                  <a:srgbClr val="000000"/>
                </a:solidFill>
              </a:rPr>
              <a:t>Acts as a D&amp;D "gaming console" for small groups</a:t>
            </a:r>
            <a:endParaRPr lang="en-US" sz="2200" dirty="0">
              <a:solidFill>
                <a:srgbClr val="000000"/>
              </a:solidFill>
              <a:latin typeface="Arial" panose="020B0604020202020204" pitchFamily="34" charset="0"/>
              <a:cs typeface="Arial" panose="020B0604020202020204" pitchFamily="34" charset="0"/>
            </a:endParaRPr>
          </a:p>
          <a:p>
            <a:endParaRPr lang="en-US" sz="2200" i="1" dirty="0">
              <a:solidFill>
                <a:schemeClr val="accent1"/>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err="1"/>
              <a:t>DUNgeon</a:t>
            </a:r>
            <a:r>
              <a:rPr lang="en-US" sz="2400" dirty="0"/>
              <a:t> crawler board</a:t>
            </a:r>
          </a:p>
        </p:txBody>
      </p:sp>
    </p:spTree>
    <p:extLst>
      <p:ext uri="{BB962C8B-B14F-4D97-AF65-F5344CB8AC3E}">
        <p14:creationId xmlns:p14="http://schemas.microsoft.com/office/powerpoint/2010/main" val="485134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DFD05-7656-35A8-9795-A85C8AF1CDA0}"/>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D17C8708-B485-3ED4-E6C1-C98D9E624CA4}"/>
              </a:ext>
            </a:extLst>
          </p:cNvPr>
          <p:cNvSpPr>
            <a:spLocks noGrp="1"/>
          </p:cNvSpPr>
          <p:nvPr>
            <p:ph type="body" idx="11"/>
          </p:nvPr>
        </p:nvSpPr>
        <p:spPr/>
        <p:txBody>
          <a:bodyPr/>
          <a:lstStyle/>
          <a:p>
            <a:r>
              <a:rPr lang="en-US" sz="2400" dirty="0"/>
              <a:t>Power and USB</a:t>
            </a:r>
          </a:p>
        </p:txBody>
      </p:sp>
      <p:pic>
        <p:nvPicPr>
          <p:cNvPr id="5" name="Picture 4" descr="A close up of a circuit board&#10;&#10;Description automatically generated">
            <a:extLst>
              <a:ext uri="{FF2B5EF4-FFF2-40B4-BE49-F238E27FC236}">
                <a16:creationId xmlns:a16="http://schemas.microsoft.com/office/drawing/2014/main" id="{12424884-EF7A-8624-CD84-4819B2F9A00F}"/>
              </a:ext>
            </a:extLst>
          </p:cNvPr>
          <p:cNvPicPr>
            <a:picLocks noChangeAspect="1"/>
          </p:cNvPicPr>
          <p:nvPr/>
        </p:nvPicPr>
        <p:blipFill>
          <a:blip r:embed="rId3"/>
          <a:stretch>
            <a:fillRect/>
          </a:stretch>
        </p:blipFill>
        <p:spPr>
          <a:xfrm>
            <a:off x="1492434" y="1605843"/>
            <a:ext cx="6164494" cy="4317872"/>
          </a:xfrm>
          <a:prstGeom prst="rect">
            <a:avLst/>
          </a:prstGeom>
        </p:spPr>
      </p:pic>
    </p:spTree>
    <p:extLst>
      <p:ext uri="{BB962C8B-B14F-4D97-AF65-F5344CB8AC3E}">
        <p14:creationId xmlns:p14="http://schemas.microsoft.com/office/powerpoint/2010/main" val="856146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8225-326F-3192-FF2C-7E43FC5FBF2D}"/>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EE31C680-9FBD-50FC-7CAB-83250DAB6A1F}"/>
              </a:ext>
            </a:extLst>
          </p:cNvPr>
          <p:cNvSpPr>
            <a:spLocks noGrp="1"/>
          </p:cNvSpPr>
          <p:nvPr>
            <p:ph type="body" idx="11"/>
          </p:nvPr>
        </p:nvSpPr>
        <p:spPr/>
        <p:txBody>
          <a:bodyPr/>
          <a:lstStyle/>
          <a:p>
            <a:r>
              <a:rPr lang="en-US" sz="2400" dirty="0"/>
              <a:t>Micro SD Reader</a:t>
            </a:r>
          </a:p>
        </p:txBody>
      </p:sp>
      <p:pic>
        <p:nvPicPr>
          <p:cNvPr id="5" name="Picture 4">
            <a:extLst>
              <a:ext uri="{FF2B5EF4-FFF2-40B4-BE49-F238E27FC236}">
                <a16:creationId xmlns:a16="http://schemas.microsoft.com/office/drawing/2014/main" id="{D3321FAA-DE40-41A7-0C8E-8E3482DCEB97}"/>
              </a:ext>
            </a:extLst>
          </p:cNvPr>
          <p:cNvPicPr>
            <a:picLocks noChangeAspect="1"/>
          </p:cNvPicPr>
          <p:nvPr/>
        </p:nvPicPr>
        <p:blipFill>
          <a:blip r:embed="rId3"/>
          <a:stretch>
            <a:fillRect/>
          </a:stretch>
        </p:blipFill>
        <p:spPr>
          <a:xfrm>
            <a:off x="2473609" y="1607143"/>
            <a:ext cx="4197626" cy="4320283"/>
          </a:xfrm>
          <a:prstGeom prst="rect">
            <a:avLst/>
          </a:prstGeom>
        </p:spPr>
      </p:pic>
    </p:spTree>
    <p:extLst>
      <p:ext uri="{BB962C8B-B14F-4D97-AF65-F5344CB8AC3E}">
        <p14:creationId xmlns:p14="http://schemas.microsoft.com/office/powerpoint/2010/main" val="3361638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81D8-BED6-2898-E1FF-F2AA52802744}"/>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1DACF638-F802-0ECC-29CA-DFE1AF784528}"/>
              </a:ext>
            </a:extLst>
          </p:cNvPr>
          <p:cNvSpPr>
            <a:spLocks noGrp="1"/>
          </p:cNvSpPr>
          <p:nvPr>
            <p:ph type="body" idx="11"/>
          </p:nvPr>
        </p:nvSpPr>
        <p:spPr/>
        <p:txBody>
          <a:bodyPr/>
          <a:lstStyle/>
          <a:p>
            <a:r>
              <a:rPr lang="en-US" sz="2400" dirty="0"/>
              <a:t>ST-Link and Reset</a:t>
            </a:r>
          </a:p>
        </p:txBody>
      </p:sp>
      <p:pic>
        <p:nvPicPr>
          <p:cNvPr id="5" name="Picture 4" descr="A computer screen shot of a circuit board&#10;&#10;Description automatically generated">
            <a:extLst>
              <a:ext uri="{FF2B5EF4-FFF2-40B4-BE49-F238E27FC236}">
                <a16:creationId xmlns:a16="http://schemas.microsoft.com/office/drawing/2014/main" id="{446FDD8E-FB81-6B1A-F475-0EC164DA4CC4}"/>
              </a:ext>
            </a:extLst>
          </p:cNvPr>
          <p:cNvPicPr>
            <a:picLocks noChangeAspect="1"/>
          </p:cNvPicPr>
          <p:nvPr/>
        </p:nvPicPr>
        <p:blipFill>
          <a:blip r:embed="rId3"/>
          <a:stretch>
            <a:fillRect/>
          </a:stretch>
        </p:blipFill>
        <p:spPr>
          <a:xfrm>
            <a:off x="3581043" y="1614411"/>
            <a:ext cx="1996448" cy="4320283"/>
          </a:xfrm>
          <a:prstGeom prst="rect">
            <a:avLst/>
          </a:prstGeom>
        </p:spPr>
      </p:pic>
    </p:spTree>
    <p:extLst>
      <p:ext uri="{BB962C8B-B14F-4D97-AF65-F5344CB8AC3E}">
        <p14:creationId xmlns:p14="http://schemas.microsoft.com/office/powerpoint/2010/main" val="2661982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3184-2403-E967-047A-2A67D8B5B857}"/>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16526AF7-7E3B-24D3-68E2-081C80FAC8B3}"/>
              </a:ext>
            </a:extLst>
          </p:cNvPr>
          <p:cNvSpPr>
            <a:spLocks noGrp="1"/>
          </p:cNvSpPr>
          <p:nvPr>
            <p:ph type="body" idx="11"/>
          </p:nvPr>
        </p:nvSpPr>
        <p:spPr/>
        <p:txBody>
          <a:bodyPr/>
          <a:lstStyle/>
          <a:p>
            <a:r>
              <a:rPr lang="en-US" sz="2400" dirty="0"/>
              <a:t>Keypad, LCD, and Connector to Hex Array PCBs</a:t>
            </a:r>
          </a:p>
        </p:txBody>
      </p:sp>
      <p:pic>
        <p:nvPicPr>
          <p:cNvPr id="5" name="Picture 4" descr="A computer circuit board with many wires&#10;&#10;Description automatically generated">
            <a:extLst>
              <a:ext uri="{FF2B5EF4-FFF2-40B4-BE49-F238E27FC236}">
                <a16:creationId xmlns:a16="http://schemas.microsoft.com/office/drawing/2014/main" id="{78116E1C-E985-21FE-1F25-DB0554DF11DC}"/>
              </a:ext>
            </a:extLst>
          </p:cNvPr>
          <p:cNvPicPr>
            <a:picLocks noChangeAspect="1"/>
          </p:cNvPicPr>
          <p:nvPr/>
        </p:nvPicPr>
        <p:blipFill>
          <a:blip r:embed="rId3"/>
          <a:stretch>
            <a:fillRect/>
          </a:stretch>
        </p:blipFill>
        <p:spPr>
          <a:xfrm>
            <a:off x="1278696" y="1606996"/>
            <a:ext cx="6601146" cy="4318248"/>
          </a:xfrm>
          <a:prstGeom prst="rect">
            <a:avLst/>
          </a:prstGeom>
        </p:spPr>
      </p:pic>
    </p:spTree>
    <p:extLst>
      <p:ext uri="{BB962C8B-B14F-4D97-AF65-F5344CB8AC3E}">
        <p14:creationId xmlns:p14="http://schemas.microsoft.com/office/powerpoint/2010/main" val="1231468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F9E4-216E-6CDD-FCF4-40836CDFF570}"/>
              </a:ext>
            </a:extLst>
          </p:cNvPr>
          <p:cNvSpPr>
            <a:spLocks noGrp="1"/>
          </p:cNvSpPr>
          <p:nvPr>
            <p:ph type="title"/>
          </p:nvPr>
        </p:nvSpPr>
        <p:spPr/>
        <p:txBody>
          <a:bodyPr/>
          <a:lstStyle/>
          <a:p>
            <a:r>
              <a:rPr lang="en-US" dirty="0"/>
              <a:t>3D View</a:t>
            </a:r>
          </a:p>
        </p:txBody>
      </p:sp>
      <p:sp>
        <p:nvSpPr>
          <p:cNvPr id="3" name="Text Placeholder 2">
            <a:extLst>
              <a:ext uri="{FF2B5EF4-FFF2-40B4-BE49-F238E27FC236}">
                <a16:creationId xmlns:a16="http://schemas.microsoft.com/office/drawing/2014/main" id="{BEB89111-314B-0741-E529-34E637EB94D3}"/>
              </a:ext>
            </a:extLst>
          </p:cNvPr>
          <p:cNvSpPr>
            <a:spLocks noGrp="1"/>
          </p:cNvSpPr>
          <p:nvPr>
            <p:ph type="body" idx="11"/>
          </p:nvPr>
        </p:nvSpPr>
        <p:spPr/>
        <p:txBody>
          <a:bodyPr/>
          <a:lstStyle/>
          <a:p>
            <a:r>
              <a:rPr lang="en-US" sz="2400" dirty="0"/>
              <a:t>Microcontroller and Hardware</a:t>
            </a:r>
          </a:p>
        </p:txBody>
      </p:sp>
      <p:pic>
        <p:nvPicPr>
          <p:cNvPr id="5" name="Picture 4" descr="A green circuit board with many small chips&#10;&#10;Description automatically generated">
            <a:extLst>
              <a:ext uri="{FF2B5EF4-FFF2-40B4-BE49-F238E27FC236}">
                <a16:creationId xmlns:a16="http://schemas.microsoft.com/office/drawing/2014/main" id="{1557CCFC-148D-85B3-ADCA-E9BE96BD79FF}"/>
              </a:ext>
            </a:extLst>
          </p:cNvPr>
          <p:cNvPicPr>
            <a:picLocks noChangeAspect="1"/>
          </p:cNvPicPr>
          <p:nvPr/>
        </p:nvPicPr>
        <p:blipFill>
          <a:blip r:embed="rId3"/>
          <a:stretch>
            <a:fillRect/>
          </a:stretch>
        </p:blipFill>
        <p:spPr>
          <a:xfrm>
            <a:off x="1920579" y="1614947"/>
            <a:ext cx="5310707" cy="4316842"/>
          </a:xfrm>
          <a:prstGeom prst="rect">
            <a:avLst/>
          </a:prstGeom>
        </p:spPr>
      </p:pic>
    </p:spTree>
    <p:extLst>
      <p:ext uri="{BB962C8B-B14F-4D97-AF65-F5344CB8AC3E}">
        <p14:creationId xmlns:p14="http://schemas.microsoft.com/office/powerpoint/2010/main" val="1752803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64D1-7C11-A5A6-8502-4AC00273B212}"/>
              </a:ext>
            </a:extLst>
          </p:cNvPr>
          <p:cNvSpPr>
            <a:spLocks noGrp="1"/>
          </p:cNvSpPr>
          <p:nvPr>
            <p:ph type="title"/>
          </p:nvPr>
        </p:nvSpPr>
        <p:spPr/>
        <p:txBody>
          <a:bodyPr/>
          <a:lstStyle/>
          <a:p>
            <a:r>
              <a:rPr lang="en-US" dirty="0" err="1"/>
              <a:t>FOotprint</a:t>
            </a:r>
            <a:r>
              <a:rPr lang="en-US" dirty="0"/>
              <a:t> Verification</a:t>
            </a:r>
          </a:p>
        </p:txBody>
      </p:sp>
      <p:sp>
        <p:nvSpPr>
          <p:cNvPr id="3" name="Text Placeholder 2">
            <a:extLst>
              <a:ext uri="{FF2B5EF4-FFF2-40B4-BE49-F238E27FC236}">
                <a16:creationId xmlns:a16="http://schemas.microsoft.com/office/drawing/2014/main" id="{EB8FA893-64E6-9E65-6E83-EB4351646DE1}"/>
              </a:ext>
            </a:extLst>
          </p:cNvPr>
          <p:cNvSpPr>
            <a:spLocks noGrp="1"/>
          </p:cNvSpPr>
          <p:nvPr>
            <p:ph type="body" idx="11"/>
          </p:nvPr>
        </p:nvSpPr>
        <p:spPr/>
        <p:txBody>
          <a:bodyPr/>
          <a:lstStyle/>
          <a:p>
            <a:r>
              <a:rPr lang="en-US" sz="2400" dirty="0" err="1"/>
              <a:t>MicroContorller</a:t>
            </a:r>
            <a:r>
              <a:rPr lang="en-US" sz="2400" dirty="0"/>
              <a:t> and Hardware</a:t>
            </a:r>
            <a:endParaRPr lang="en-US" sz="2400" b="0" dirty="0">
              <a:solidFill>
                <a:srgbClr val="000000"/>
              </a:solidFill>
            </a:endParaRPr>
          </a:p>
          <a:p>
            <a:endParaRPr lang="en-US" sz="2400"/>
          </a:p>
        </p:txBody>
      </p:sp>
      <p:pic>
        <p:nvPicPr>
          <p:cNvPr id="4" name="Picture 3" descr="A circuit board with a red button and a square device&#10;&#10;Description automatically generated">
            <a:extLst>
              <a:ext uri="{FF2B5EF4-FFF2-40B4-BE49-F238E27FC236}">
                <a16:creationId xmlns:a16="http://schemas.microsoft.com/office/drawing/2014/main" id="{AAE438DD-CA9C-26F0-98BF-C2FF6B2F97C7}"/>
              </a:ext>
            </a:extLst>
          </p:cNvPr>
          <p:cNvPicPr>
            <a:picLocks noChangeAspect="1"/>
          </p:cNvPicPr>
          <p:nvPr/>
        </p:nvPicPr>
        <p:blipFill>
          <a:blip r:embed="rId3"/>
          <a:stretch>
            <a:fillRect/>
          </a:stretch>
        </p:blipFill>
        <p:spPr>
          <a:xfrm>
            <a:off x="966963" y="1510573"/>
            <a:ext cx="3610482" cy="4531718"/>
          </a:xfrm>
          <a:prstGeom prst="rect">
            <a:avLst/>
          </a:prstGeom>
        </p:spPr>
      </p:pic>
      <p:pic>
        <p:nvPicPr>
          <p:cNvPr id="7" name="Picture 6">
            <a:extLst>
              <a:ext uri="{FF2B5EF4-FFF2-40B4-BE49-F238E27FC236}">
                <a16:creationId xmlns:a16="http://schemas.microsoft.com/office/drawing/2014/main" id="{3F8E2748-85E7-6040-9DB7-7BBAA2CCC78F}"/>
              </a:ext>
            </a:extLst>
          </p:cNvPr>
          <p:cNvPicPr>
            <a:picLocks noChangeAspect="1"/>
          </p:cNvPicPr>
          <p:nvPr/>
        </p:nvPicPr>
        <p:blipFill>
          <a:blip r:embed="rId4"/>
          <a:stretch>
            <a:fillRect/>
          </a:stretch>
        </p:blipFill>
        <p:spPr>
          <a:xfrm>
            <a:off x="4569484" y="1508980"/>
            <a:ext cx="3626359" cy="4525455"/>
          </a:xfrm>
          <a:prstGeom prst="rect">
            <a:avLst/>
          </a:prstGeom>
        </p:spPr>
      </p:pic>
    </p:spTree>
    <p:extLst>
      <p:ext uri="{BB962C8B-B14F-4D97-AF65-F5344CB8AC3E}">
        <p14:creationId xmlns:p14="http://schemas.microsoft.com/office/powerpoint/2010/main" val="1145245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31A63-1152-06B4-F47B-3230ACBC985E}"/>
              </a:ext>
            </a:extLst>
          </p:cNvPr>
          <p:cNvSpPr>
            <a:spLocks noGrp="1"/>
          </p:cNvSpPr>
          <p:nvPr>
            <p:ph type="title"/>
          </p:nvPr>
        </p:nvSpPr>
        <p:spPr/>
        <p:txBody>
          <a:bodyPr/>
          <a:lstStyle/>
          <a:p>
            <a:r>
              <a:rPr lang="en-US" dirty="0"/>
              <a:t>Electrical Schematic</a:t>
            </a:r>
          </a:p>
        </p:txBody>
      </p:sp>
      <p:sp>
        <p:nvSpPr>
          <p:cNvPr id="3" name="Text Placeholder 2">
            <a:extLst>
              <a:ext uri="{FF2B5EF4-FFF2-40B4-BE49-F238E27FC236}">
                <a16:creationId xmlns:a16="http://schemas.microsoft.com/office/drawing/2014/main" id="{600CAC7F-5BBC-3875-DC94-987B77298FF0}"/>
              </a:ext>
            </a:extLst>
          </p:cNvPr>
          <p:cNvSpPr>
            <a:spLocks noGrp="1"/>
          </p:cNvSpPr>
          <p:nvPr>
            <p:ph type="body" idx="11"/>
          </p:nvPr>
        </p:nvSpPr>
        <p:spPr/>
        <p:txBody>
          <a:bodyPr/>
          <a:lstStyle/>
          <a:p>
            <a:r>
              <a:rPr lang="en-US" sz="2400" dirty="0"/>
              <a:t>LED and Hall effect system</a:t>
            </a:r>
          </a:p>
        </p:txBody>
      </p:sp>
      <p:pic>
        <p:nvPicPr>
          <p:cNvPr id="5" name="Picture 4" descr="A diagram of a computer&#10;&#10;Description automatically generated">
            <a:extLst>
              <a:ext uri="{FF2B5EF4-FFF2-40B4-BE49-F238E27FC236}">
                <a16:creationId xmlns:a16="http://schemas.microsoft.com/office/drawing/2014/main" id="{058A39F8-8A9D-25D3-1B2F-725843C7D484}"/>
              </a:ext>
            </a:extLst>
          </p:cNvPr>
          <p:cNvPicPr>
            <a:picLocks noChangeAspect="1"/>
          </p:cNvPicPr>
          <p:nvPr/>
        </p:nvPicPr>
        <p:blipFill>
          <a:blip r:embed="rId3"/>
          <a:stretch>
            <a:fillRect/>
          </a:stretch>
        </p:blipFill>
        <p:spPr>
          <a:xfrm>
            <a:off x="40086" y="1934906"/>
            <a:ext cx="9063827" cy="3269873"/>
          </a:xfrm>
          <a:prstGeom prst="rect">
            <a:avLst/>
          </a:prstGeom>
        </p:spPr>
      </p:pic>
    </p:spTree>
    <p:extLst>
      <p:ext uri="{BB962C8B-B14F-4D97-AF65-F5344CB8AC3E}">
        <p14:creationId xmlns:p14="http://schemas.microsoft.com/office/powerpoint/2010/main" val="1078385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0CAB-832E-96FE-EC5A-D2132AF5336C}"/>
              </a:ext>
            </a:extLst>
          </p:cNvPr>
          <p:cNvSpPr>
            <a:spLocks noGrp="1"/>
          </p:cNvSpPr>
          <p:nvPr>
            <p:ph type="title"/>
          </p:nvPr>
        </p:nvSpPr>
        <p:spPr/>
        <p:txBody>
          <a:bodyPr/>
          <a:lstStyle/>
          <a:p>
            <a:r>
              <a:rPr lang="en-US" dirty="0"/>
              <a:t>ELECTRICAL SCHEMATIC</a:t>
            </a:r>
            <a:endParaRPr lang="en-US">
              <a:solidFill>
                <a:srgbClr val="000000"/>
              </a:solidFill>
            </a:endParaRPr>
          </a:p>
          <a:p>
            <a:endParaRPr lang="en-US" dirty="0"/>
          </a:p>
        </p:txBody>
      </p:sp>
      <p:sp>
        <p:nvSpPr>
          <p:cNvPr id="3" name="Text Placeholder 2">
            <a:extLst>
              <a:ext uri="{FF2B5EF4-FFF2-40B4-BE49-F238E27FC236}">
                <a16:creationId xmlns:a16="http://schemas.microsoft.com/office/drawing/2014/main" id="{90A46C70-11C8-920D-25A8-187037A85C49}"/>
              </a:ext>
            </a:extLst>
          </p:cNvPr>
          <p:cNvSpPr>
            <a:spLocks noGrp="1"/>
          </p:cNvSpPr>
          <p:nvPr>
            <p:ph type="body" idx="11"/>
          </p:nvPr>
        </p:nvSpPr>
        <p:spPr/>
        <p:txBody>
          <a:bodyPr/>
          <a:lstStyle/>
          <a:p>
            <a:r>
              <a:rPr lang="en-US" sz="2400" dirty="0"/>
              <a:t>WS2812B</a:t>
            </a:r>
          </a:p>
        </p:txBody>
      </p:sp>
      <p:pic>
        <p:nvPicPr>
          <p:cNvPr id="5" name="Picture 4" descr="A diagram of a circuit board&#10;&#10;Description automatically generated">
            <a:extLst>
              <a:ext uri="{FF2B5EF4-FFF2-40B4-BE49-F238E27FC236}">
                <a16:creationId xmlns:a16="http://schemas.microsoft.com/office/drawing/2014/main" id="{95DFE786-5DC9-863C-4AAB-BA4B6842684D}"/>
              </a:ext>
            </a:extLst>
          </p:cNvPr>
          <p:cNvPicPr>
            <a:picLocks noChangeAspect="1"/>
          </p:cNvPicPr>
          <p:nvPr/>
        </p:nvPicPr>
        <p:blipFill>
          <a:blip r:embed="rId3"/>
          <a:stretch>
            <a:fillRect/>
          </a:stretch>
        </p:blipFill>
        <p:spPr>
          <a:xfrm>
            <a:off x="829972" y="1337259"/>
            <a:ext cx="7649186" cy="4684754"/>
          </a:xfrm>
          <a:prstGeom prst="rect">
            <a:avLst/>
          </a:prstGeom>
        </p:spPr>
      </p:pic>
    </p:spTree>
    <p:extLst>
      <p:ext uri="{BB962C8B-B14F-4D97-AF65-F5344CB8AC3E}">
        <p14:creationId xmlns:p14="http://schemas.microsoft.com/office/powerpoint/2010/main" val="4276577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AA18-15E1-E8AC-AC1B-36DFCB06B6DE}"/>
              </a:ext>
            </a:extLst>
          </p:cNvPr>
          <p:cNvSpPr>
            <a:spLocks noGrp="1"/>
          </p:cNvSpPr>
          <p:nvPr>
            <p:ph type="title"/>
          </p:nvPr>
        </p:nvSpPr>
        <p:spPr/>
        <p:txBody>
          <a:bodyPr/>
          <a:lstStyle/>
          <a:p>
            <a:r>
              <a:rPr lang="en-US" dirty="0"/>
              <a:t>ELECTRICAL SCHEMATIC</a:t>
            </a:r>
            <a:endParaRPr lang="en-US" dirty="0">
              <a:solidFill>
                <a:srgbClr val="000000"/>
              </a:solidFill>
            </a:endParaRPr>
          </a:p>
          <a:p>
            <a:endParaRPr lang="en-US" dirty="0"/>
          </a:p>
        </p:txBody>
      </p:sp>
      <p:sp>
        <p:nvSpPr>
          <p:cNvPr id="3" name="Text Placeholder 2">
            <a:extLst>
              <a:ext uri="{FF2B5EF4-FFF2-40B4-BE49-F238E27FC236}">
                <a16:creationId xmlns:a16="http://schemas.microsoft.com/office/drawing/2014/main" id="{CB18B266-B3B5-F51C-B4BE-693FC44C4017}"/>
              </a:ext>
            </a:extLst>
          </p:cNvPr>
          <p:cNvSpPr>
            <a:spLocks noGrp="1"/>
          </p:cNvSpPr>
          <p:nvPr>
            <p:ph type="body" idx="11"/>
          </p:nvPr>
        </p:nvSpPr>
        <p:spPr/>
        <p:txBody>
          <a:bodyPr/>
          <a:lstStyle/>
          <a:p>
            <a:r>
              <a:rPr lang="en-US" sz="2400" dirty="0"/>
              <a:t>IO Expander to Hall Effect Sensors</a:t>
            </a:r>
          </a:p>
        </p:txBody>
      </p:sp>
      <p:pic>
        <p:nvPicPr>
          <p:cNvPr id="5" name="Picture 4" descr="A screenshot of a computer&#10;&#10;Description automatically generated">
            <a:extLst>
              <a:ext uri="{FF2B5EF4-FFF2-40B4-BE49-F238E27FC236}">
                <a16:creationId xmlns:a16="http://schemas.microsoft.com/office/drawing/2014/main" id="{8711CC52-3889-C2D9-799A-C89F67B86E1C}"/>
              </a:ext>
            </a:extLst>
          </p:cNvPr>
          <p:cNvPicPr>
            <a:picLocks noChangeAspect="1"/>
          </p:cNvPicPr>
          <p:nvPr/>
        </p:nvPicPr>
        <p:blipFill>
          <a:blip r:embed="rId3"/>
          <a:stretch>
            <a:fillRect/>
          </a:stretch>
        </p:blipFill>
        <p:spPr>
          <a:xfrm>
            <a:off x="-3250" y="1432113"/>
            <a:ext cx="9150500" cy="4427138"/>
          </a:xfrm>
          <a:prstGeom prst="rect">
            <a:avLst/>
          </a:prstGeom>
        </p:spPr>
      </p:pic>
    </p:spTree>
    <p:extLst>
      <p:ext uri="{BB962C8B-B14F-4D97-AF65-F5344CB8AC3E}">
        <p14:creationId xmlns:p14="http://schemas.microsoft.com/office/powerpoint/2010/main" val="2244785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40EA-4AF4-4DE6-24DA-377337CC1D4A}"/>
              </a:ext>
            </a:extLst>
          </p:cNvPr>
          <p:cNvSpPr>
            <a:spLocks noGrp="1"/>
          </p:cNvSpPr>
          <p:nvPr>
            <p:ph type="title"/>
          </p:nvPr>
        </p:nvSpPr>
        <p:spPr/>
        <p:txBody>
          <a:bodyPr/>
          <a:lstStyle/>
          <a:p>
            <a:r>
              <a:rPr lang="en-US" dirty="0"/>
              <a:t>ELECTRICAL SCHEMATIC</a:t>
            </a:r>
            <a:endParaRPr lang="en-US">
              <a:solidFill>
                <a:srgbClr val="000000"/>
              </a:solidFill>
            </a:endParaRPr>
          </a:p>
          <a:p>
            <a:endParaRPr lang="en-US" dirty="0"/>
          </a:p>
        </p:txBody>
      </p:sp>
      <p:sp>
        <p:nvSpPr>
          <p:cNvPr id="3" name="Text Placeholder 2">
            <a:extLst>
              <a:ext uri="{FF2B5EF4-FFF2-40B4-BE49-F238E27FC236}">
                <a16:creationId xmlns:a16="http://schemas.microsoft.com/office/drawing/2014/main" id="{7A7CEC20-0E56-F533-EF0B-FB5E293C947B}"/>
              </a:ext>
            </a:extLst>
          </p:cNvPr>
          <p:cNvSpPr>
            <a:spLocks noGrp="1"/>
          </p:cNvSpPr>
          <p:nvPr>
            <p:ph type="body" idx="11"/>
          </p:nvPr>
        </p:nvSpPr>
        <p:spPr/>
        <p:txBody>
          <a:bodyPr/>
          <a:lstStyle/>
          <a:p>
            <a:r>
              <a:rPr lang="en-US" sz="2400" dirty="0"/>
              <a:t>IO EXPANDER ADDRESS PINS</a:t>
            </a:r>
          </a:p>
        </p:txBody>
      </p:sp>
      <p:pic>
        <p:nvPicPr>
          <p:cNvPr id="5" name="Picture 4" descr="A screenshot of a computer&#10;&#10;Description automatically generated">
            <a:extLst>
              <a:ext uri="{FF2B5EF4-FFF2-40B4-BE49-F238E27FC236}">
                <a16:creationId xmlns:a16="http://schemas.microsoft.com/office/drawing/2014/main" id="{30B1429A-47A5-0A03-8005-15D12080B506}"/>
              </a:ext>
            </a:extLst>
          </p:cNvPr>
          <p:cNvPicPr>
            <a:picLocks noChangeAspect="1"/>
          </p:cNvPicPr>
          <p:nvPr/>
        </p:nvPicPr>
        <p:blipFill>
          <a:blip r:embed="rId3"/>
          <a:stretch>
            <a:fillRect/>
          </a:stretch>
        </p:blipFill>
        <p:spPr>
          <a:xfrm>
            <a:off x="2397568" y="1385083"/>
            <a:ext cx="4782227" cy="5333007"/>
          </a:xfrm>
          <a:prstGeom prst="rect">
            <a:avLst/>
          </a:prstGeom>
        </p:spPr>
      </p:pic>
    </p:spTree>
    <p:extLst>
      <p:ext uri="{BB962C8B-B14F-4D97-AF65-F5344CB8AC3E}">
        <p14:creationId xmlns:p14="http://schemas.microsoft.com/office/powerpoint/2010/main" val="112326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Overview</a:t>
            </a:r>
          </a:p>
        </p:txBody>
      </p:sp>
      <p:sp>
        <p:nvSpPr>
          <p:cNvPr id="8" name="Text Placeholder 2"/>
          <p:cNvSpPr>
            <a:spLocks noGrp="1"/>
          </p:cNvSpPr>
          <p:nvPr>
            <p:ph type="body" idx="11"/>
          </p:nvPr>
        </p:nvSpPr>
        <p:spPr>
          <a:xfrm>
            <a:off x="457200" y="924643"/>
            <a:ext cx="8229600" cy="442912"/>
          </a:xfrm>
        </p:spPr>
        <p:txBody>
          <a:bodyPr/>
          <a:lstStyle/>
          <a:p>
            <a:r>
              <a:rPr lang="en-US" sz="2400" dirty="0" err="1"/>
              <a:t>DUNgeon</a:t>
            </a:r>
            <a:r>
              <a:rPr lang="en-US" sz="2400" dirty="0"/>
              <a:t> crawler board</a:t>
            </a:r>
          </a:p>
        </p:txBody>
      </p:sp>
      <p:pic>
        <p:nvPicPr>
          <p:cNvPr id="4" name="Picture 3" descr="A game board with a keyboard&#10;&#10;Description automatically generated">
            <a:extLst>
              <a:ext uri="{FF2B5EF4-FFF2-40B4-BE49-F238E27FC236}">
                <a16:creationId xmlns:a16="http://schemas.microsoft.com/office/drawing/2014/main" id="{765F3996-E376-7723-FB6D-E4CC826FBB99}"/>
              </a:ext>
            </a:extLst>
          </p:cNvPr>
          <p:cNvPicPr>
            <a:picLocks noChangeAspect="1"/>
          </p:cNvPicPr>
          <p:nvPr/>
        </p:nvPicPr>
        <p:blipFill>
          <a:blip r:embed="rId3"/>
          <a:stretch>
            <a:fillRect/>
          </a:stretch>
        </p:blipFill>
        <p:spPr>
          <a:xfrm>
            <a:off x="2768600" y="1713941"/>
            <a:ext cx="5556250" cy="3722219"/>
          </a:xfrm>
          <a:prstGeom prst="rect">
            <a:avLst/>
          </a:prstGeom>
        </p:spPr>
      </p:pic>
      <p:sp>
        <p:nvSpPr>
          <p:cNvPr id="6" name="TextBox 5">
            <a:extLst>
              <a:ext uri="{FF2B5EF4-FFF2-40B4-BE49-F238E27FC236}">
                <a16:creationId xmlns:a16="http://schemas.microsoft.com/office/drawing/2014/main" id="{6389E075-7F47-FB05-5CAA-1EC7EC3194B2}"/>
              </a:ext>
            </a:extLst>
          </p:cNvPr>
          <p:cNvSpPr txBox="1"/>
          <p:nvPr/>
        </p:nvSpPr>
        <p:spPr>
          <a:xfrm>
            <a:off x="851120" y="1942324"/>
            <a:ext cx="15211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ea typeface="Calibri"/>
                <a:cs typeface="Calibri"/>
              </a:rPr>
              <a:t>LCD</a:t>
            </a:r>
            <a:endParaRPr lang="en-US" dirty="0">
              <a:latin typeface="Arial"/>
              <a:ea typeface="Calibri"/>
              <a:cs typeface="Calibri"/>
            </a:endParaRPr>
          </a:p>
        </p:txBody>
      </p:sp>
      <p:cxnSp>
        <p:nvCxnSpPr>
          <p:cNvPr id="9" name="Straight Arrow Connector 8">
            <a:extLst>
              <a:ext uri="{FF2B5EF4-FFF2-40B4-BE49-F238E27FC236}">
                <a16:creationId xmlns:a16="http://schemas.microsoft.com/office/drawing/2014/main" id="{1169C52B-2305-73F5-977C-33391FF10A74}"/>
              </a:ext>
            </a:extLst>
          </p:cNvPr>
          <p:cNvCxnSpPr>
            <a:cxnSpLocks/>
          </p:cNvCxnSpPr>
          <p:nvPr/>
        </p:nvCxnSpPr>
        <p:spPr>
          <a:xfrm>
            <a:off x="1939845" y="2143464"/>
            <a:ext cx="1927305" cy="536236"/>
          </a:xfrm>
          <a:prstGeom prst="straightConnector1">
            <a:avLst/>
          </a:prstGeom>
          <a:ln>
            <a:solidFill>
              <a:schemeClr val="tx2">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21E4FD6-C3B3-BE15-DB12-6252CC1F71BD}"/>
              </a:ext>
            </a:extLst>
          </p:cNvPr>
          <p:cNvSpPr txBox="1"/>
          <p:nvPr/>
        </p:nvSpPr>
        <p:spPr>
          <a:xfrm>
            <a:off x="806670" y="2799574"/>
            <a:ext cx="15211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ea typeface="Calibri"/>
                <a:cs typeface="Calibri"/>
              </a:rPr>
              <a:t>Input Keypad</a:t>
            </a:r>
            <a:endParaRPr lang="en-US" dirty="0">
              <a:latin typeface="Arial"/>
              <a:ea typeface="Calibri"/>
              <a:cs typeface="Calibri"/>
            </a:endParaRPr>
          </a:p>
        </p:txBody>
      </p:sp>
      <p:sp>
        <p:nvSpPr>
          <p:cNvPr id="12" name="TextBox 11">
            <a:extLst>
              <a:ext uri="{FF2B5EF4-FFF2-40B4-BE49-F238E27FC236}">
                <a16:creationId xmlns:a16="http://schemas.microsoft.com/office/drawing/2014/main" id="{7D839E7A-73FB-5E71-86A2-7E03618380E6}"/>
              </a:ext>
            </a:extLst>
          </p:cNvPr>
          <p:cNvSpPr txBox="1"/>
          <p:nvPr/>
        </p:nvSpPr>
        <p:spPr>
          <a:xfrm>
            <a:off x="851120" y="4279124"/>
            <a:ext cx="18704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ea typeface="Calibri"/>
                <a:cs typeface="Calibri"/>
              </a:rPr>
              <a:t>Hex Map</a:t>
            </a:r>
          </a:p>
        </p:txBody>
      </p:sp>
      <p:cxnSp>
        <p:nvCxnSpPr>
          <p:cNvPr id="14" name="Straight Arrow Connector 13">
            <a:extLst>
              <a:ext uri="{FF2B5EF4-FFF2-40B4-BE49-F238E27FC236}">
                <a16:creationId xmlns:a16="http://schemas.microsoft.com/office/drawing/2014/main" id="{0B301DBB-7E96-97BB-5C85-93A0410E75D6}"/>
              </a:ext>
            </a:extLst>
          </p:cNvPr>
          <p:cNvCxnSpPr>
            <a:cxnSpLocks/>
          </p:cNvCxnSpPr>
          <p:nvPr/>
        </p:nvCxnSpPr>
        <p:spPr>
          <a:xfrm flipV="1">
            <a:off x="2284453" y="2942467"/>
            <a:ext cx="994340" cy="57150"/>
          </a:xfrm>
          <a:prstGeom prst="straightConnector1">
            <a:avLst/>
          </a:prstGeom>
          <a:ln>
            <a:solidFill>
              <a:schemeClr val="tx2">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A2C5C7E-810F-CCF3-8662-4AFA0047F856}"/>
              </a:ext>
            </a:extLst>
          </p:cNvPr>
          <p:cNvCxnSpPr>
            <a:cxnSpLocks/>
          </p:cNvCxnSpPr>
          <p:nvPr/>
        </p:nvCxnSpPr>
        <p:spPr>
          <a:xfrm flipV="1">
            <a:off x="2295445" y="3840009"/>
            <a:ext cx="2344632" cy="607182"/>
          </a:xfrm>
          <a:prstGeom prst="straightConnector1">
            <a:avLst/>
          </a:prstGeom>
          <a:ln>
            <a:solidFill>
              <a:schemeClr val="tx2">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86370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A2C7-D115-BBEC-49B3-BB3BA641A035}"/>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6DE59A9C-BA4A-797E-2AD9-F8678276DDB8}"/>
              </a:ext>
            </a:extLst>
          </p:cNvPr>
          <p:cNvSpPr>
            <a:spLocks noGrp="1"/>
          </p:cNvSpPr>
          <p:nvPr>
            <p:ph type="body" idx="11"/>
          </p:nvPr>
        </p:nvSpPr>
        <p:spPr/>
        <p:txBody>
          <a:bodyPr/>
          <a:lstStyle/>
          <a:p>
            <a:r>
              <a:rPr lang="en-US" sz="2400" dirty="0"/>
              <a:t>LED and Hall effect system</a:t>
            </a:r>
          </a:p>
        </p:txBody>
      </p:sp>
      <p:sp>
        <p:nvSpPr>
          <p:cNvPr id="4" name="Text Placeholder 3">
            <a:extLst>
              <a:ext uri="{FF2B5EF4-FFF2-40B4-BE49-F238E27FC236}">
                <a16:creationId xmlns:a16="http://schemas.microsoft.com/office/drawing/2014/main" id="{A53CEF43-1BE3-EBDA-7C92-B1B9527C2D5D}"/>
              </a:ext>
            </a:extLst>
          </p:cNvPr>
          <p:cNvSpPr>
            <a:spLocks noGrp="1"/>
          </p:cNvSpPr>
          <p:nvPr>
            <p:ph type="body" idx="12"/>
          </p:nvPr>
        </p:nvSpPr>
        <p:spPr/>
        <p:txBody>
          <a:bodyPr/>
          <a:lstStyle/>
          <a:p>
            <a:r>
              <a:rPr lang="en-US"/>
              <a:t>Length: 450 mm</a:t>
            </a:r>
          </a:p>
          <a:p>
            <a:r>
              <a:rPr lang="en-US" dirty="0"/>
              <a:t>Width: 25 mm</a:t>
            </a:r>
          </a:p>
        </p:txBody>
      </p:sp>
      <p:pic>
        <p:nvPicPr>
          <p:cNvPr id="6" name="Picture 5" descr="A computer screen shot of a circuit board&#10;&#10;Description automatically generated">
            <a:extLst>
              <a:ext uri="{FF2B5EF4-FFF2-40B4-BE49-F238E27FC236}">
                <a16:creationId xmlns:a16="http://schemas.microsoft.com/office/drawing/2014/main" id="{449E1B8F-A8CB-C5F6-09F5-B042FEFC0E4A}"/>
              </a:ext>
            </a:extLst>
          </p:cNvPr>
          <p:cNvPicPr>
            <a:picLocks noChangeAspect="1"/>
          </p:cNvPicPr>
          <p:nvPr/>
        </p:nvPicPr>
        <p:blipFill>
          <a:blip r:embed="rId3"/>
          <a:stretch>
            <a:fillRect/>
          </a:stretch>
        </p:blipFill>
        <p:spPr>
          <a:xfrm>
            <a:off x="0" y="3096605"/>
            <a:ext cx="9144000" cy="664790"/>
          </a:xfrm>
          <a:prstGeom prst="rect">
            <a:avLst/>
          </a:prstGeom>
        </p:spPr>
      </p:pic>
    </p:spTree>
    <p:extLst>
      <p:ext uri="{BB962C8B-B14F-4D97-AF65-F5344CB8AC3E}">
        <p14:creationId xmlns:p14="http://schemas.microsoft.com/office/powerpoint/2010/main" val="2765894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0D15-D83A-5537-D748-2233B3F8E16E}"/>
              </a:ext>
            </a:extLst>
          </p:cNvPr>
          <p:cNvSpPr>
            <a:spLocks noGrp="1"/>
          </p:cNvSpPr>
          <p:nvPr>
            <p:ph type="title"/>
          </p:nvPr>
        </p:nvSpPr>
        <p:spPr/>
        <p:txBody>
          <a:bodyPr/>
          <a:lstStyle/>
          <a:p>
            <a:r>
              <a:rPr lang="en-US"/>
              <a:t>PCB Layout</a:t>
            </a:r>
          </a:p>
        </p:txBody>
      </p:sp>
      <p:sp>
        <p:nvSpPr>
          <p:cNvPr id="3" name="Text Placeholder 2">
            <a:extLst>
              <a:ext uri="{FF2B5EF4-FFF2-40B4-BE49-F238E27FC236}">
                <a16:creationId xmlns:a16="http://schemas.microsoft.com/office/drawing/2014/main" id="{EBAC36D7-9522-3527-A1B1-82AEAF1BFD0A}"/>
              </a:ext>
            </a:extLst>
          </p:cNvPr>
          <p:cNvSpPr>
            <a:spLocks noGrp="1"/>
          </p:cNvSpPr>
          <p:nvPr>
            <p:ph type="body" idx="11"/>
          </p:nvPr>
        </p:nvSpPr>
        <p:spPr/>
        <p:txBody>
          <a:bodyPr/>
          <a:lstStyle/>
          <a:p>
            <a:r>
              <a:rPr lang="en-US" sz="2400" dirty="0"/>
              <a:t>Front End Connectors &amp; IO Expander to LEDS and SENSORS</a:t>
            </a:r>
          </a:p>
        </p:txBody>
      </p:sp>
      <p:pic>
        <p:nvPicPr>
          <p:cNvPr id="6" name="Picture 5" descr="A computer circuit board with red and white lines&#10;&#10;Description automatically generated">
            <a:extLst>
              <a:ext uri="{FF2B5EF4-FFF2-40B4-BE49-F238E27FC236}">
                <a16:creationId xmlns:a16="http://schemas.microsoft.com/office/drawing/2014/main" id="{884A19DD-35E2-6885-D0A4-A6FAAF29C5ED}"/>
              </a:ext>
            </a:extLst>
          </p:cNvPr>
          <p:cNvPicPr>
            <a:picLocks noChangeAspect="1"/>
          </p:cNvPicPr>
          <p:nvPr/>
        </p:nvPicPr>
        <p:blipFill>
          <a:blip r:embed="rId3"/>
          <a:stretch>
            <a:fillRect/>
          </a:stretch>
        </p:blipFill>
        <p:spPr>
          <a:xfrm>
            <a:off x="0" y="1750337"/>
            <a:ext cx="9144000" cy="3357327"/>
          </a:xfrm>
          <a:prstGeom prst="rect">
            <a:avLst/>
          </a:prstGeom>
        </p:spPr>
      </p:pic>
    </p:spTree>
    <p:extLst>
      <p:ext uri="{BB962C8B-B14F-4D97-AF65-F5344CB8AC3E}">
        <p14:creationId xmlns:p14="http://schemas.microsoft.com/office/powerpoint/2010/main" val="2938286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7B9B8-4C69-4E98-B9C3-08EF266778A3}"/>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93E742A5-8921-1BDD-B69C-FA82A4FE0B18}"/>
              </a:ext>
            </a:extLst>
          </p:cNvPr>
          <p:cNvSpPr>
            <a:spLocks noGrp="1"/>
          </p:cNvSpPr>
          <p:nvPr>
            <p:ph type="body" idx="11"/>
          </p:nvPr>
        </p:nvSpPr>
        <p:spPr/>
        <p:txBody>
          <a:bodyPr/>
          <a:lstStyle/>
          <a:p>
            <a:r>
              <a:rPr lang="en-US" sz="2400" dirty="0"/>
              <a:t>WS2812B w/Decoupling capacitor</a:t>
            </a:r>
          </a:p>
        </p:txBody>
      </p:sp>
      <p:pic>
        <p:nvPicPr>
          <p:cNvPr id="4" name="Picture 3" descr="A circuit board with red and yellow lines&#10;&#10;Description automatically generated">
            <a:extLst>
              <a:ext uri="{FF2B5EF4-FFF2-40B4-BE49-F238E27FC236}">
                <a16:creationId xmlns:a16="http://schemas.microsoft.com/office/drawing/2014/main" id="{D95F4451-F3F5-1CE3-FB33-FA2432040367}"/>
              </a:ext>
            </a:extLst>
          </p:cNvPr>
          <p:cNvPicPr>
            <a:picLocks noChangeAspect="1"/>
          </p:cNvPicPr>
          <p:nvPr/>
        </p:nvPicPr>
        <p:blipFill>
          <a:blip r:embed="rId3"/>
          <a:stretch>
            <a:fillRect/>
          </a:stretch>
        </p:blipFill>
        <p:spPr>
          <a:xfrm>
            <a:off x="704218" y="1426785"/>
            <a:ext cx="7919745" cy="4578638"/>
          </a:xfrm>
          <a:prstGeom prst="rect">
            <a:avLst/>
          </a:prstGeom>
        </p:spPr>
      </p:pic>
    </p:spTree>
    <p:extLst>
      <p:ext uri="{BB962C8B-B14F-4D97-AF65-F5344CB8AC3E}">
        <p14:creationId xmlns:p14="http://schemas.microsoft.com/office/powerpoint/2010/main" val="765193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A9188-DF6B-C0F5-0212-9728F638AB39}"/>
              </a:ext>
            </a:extLst>
          </p:cNvPr>
          <p:cNvSpPr>
            <a:spLocks noGrp="1"/>
          </p:cNvSpPr>
          <p:nvPr>
            <p:ph type="title"/>
          </p:nvPr>
        </p:nvSpPr>
        <p:spPr/>
        <p:txBody>
          <a:bodyPr/>
          <a:lstStyle/>
          <a:p>
            <a:r>
              <a:rPr lang="en-US"/>
              <a:t>PCB Layout</a:t>
            </a:r>
          </a:p>
        </p:txBody>
      </p:sp>
      <p:sp>
        <p:nvSpPr>
          <p:cNvPr id="3" name="Text Placeholder 2">
            <a:extLst>
              <a:ext uri="{FF2B5EF4-FFF2-40B4-BE49-F238E27FC236}">
                <a16:creationId xmlns:a16="http://schemas.microsoft.com/office/drawing/2014/main" id="{1EE95863-BEDE-C89E-5D62-E7D3EC77144B}"/>
              </a:ext>
            </a:extLst>
          </p:cNvPr>
          <p:cNvSpPr>
            <a:spLocks noGrp="1"/>
          </p:cNvSpPr>
          <p:nvPr>
            <p:ph type="body" idx="11"/>
          </p:nvPr>
        </p:nvSpPr>
        <p:spPr/>
        <p:txBody>
          <a:bodyPr/>
          <a:lstStyle/>
          <a:p>
            <a:r>
              <a:rPr lang="en-US" sz="2400"/>
              <a:t>WS2812B w/Decoupling capacitor</a:t>
            </a:r>
          </a:p>
        </p:txBody>
      </p:sp>
      <p:sp>
        <p:nvSpPr>
          <p:cNvPr id="4" name="TextBox 3">
            <a:extLst>
              <a:ext uri="{FF2B5EF4-FFF2-40B4-BE49-F238E27FC236}">
                <a16:creationId xmlns:a16="http://schemas.microsoft.com/office/drawing/2014/main" id="{E3A9EF8E-3754-F553-8A0B-394AA3A48154}"/>
              </a:ext>
            </a:extLst>
          </p:cNvPr>
          <p:cNvSpPr txBox="1"/>
          <p:nvPr/>
        </p:nvSpPr>
        <p:spPr>
          <a:xfrm>
            <a:off x="141253" y="4054465"/>
            <a:ext cx="18254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Data Line</a:t>
            </a:r>
            <a:endParaRPr lang="en-US" dirty="0"/>
          </a:p>
        </p:txBody>
      </p:sp>
      <p:sp>
        <p:nvSpPr>
          <p:cNvPr id="5" name="TextBox 4">
            <a:extLst>
              <a:ext uri="{FF2B5EF4-FFF2-40B4-BE49-F238E27FC236}">
                <a16:creationId xmlns:a16="http://schemas.microsoft.com/office/drawing/2014/main" id="{2719928D-ACEB-B1F2-D7C8-46B7FA634015}"/>
              </a:ext>
            </a:extLst>
          </p:cNvPr>
          <p:cNvSpPr txBox="1"/>
          <p:nvPr/>
        </p:nvSpPr>
        <p:spPr>
          <a:xfrm>
            <a:off x="1655023" y="5366825"/>
            <a:ext cx="7478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GND</a:t>
            </a:r>
            <a:endParaRPr lang="en-US" dirty="0"/>
          </a:p>
        </p:txBody>
      </p:sp>
      <p:sp>
        <p:nvSpPr>
          <p:cNvPr id="9" name="TextBox 8">
            <a:extLst>
              <a:ext uri="{FF2B5EF4-FFF2-40B4-BE49-F238E27FC236}">
                <a16:creationId xmlns:a16="http://schemas.microsoft.com/office/drawing/2014/main" id="{4823715E-E29B-8DB7-9DD7-26E24F396467}"/>
              </a:ext>
            </a:extLst>
          </p:cNvPr>
          <p:cNvSpPr txBox="1"/>
          <p:nvPr/>
        </p:nvSpPr>
        <p:spPr>
          <a:xfrm>
            <a:off x="7351719" y="4074605"/>
            <a:ext cx="11406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5V Supply</a:t>
            </a:r>
            <a:endParaRPr lang="en-US" dirty="0"/>
          </a:p>
        </p:txBody>
      </p:sp>
      <p:pic>
        <p:nvPicPr>
          <p:cNvPr id="6" name="Picture 5" descr="A blue circuit board with red lines and white dots&#10;&#10;Description automatically generated">
            <a:extLst>
              <a:ext uri="{FF2B5EF4-FFF2-40B4-BE49-F238E27FC236}">
                <a16:creationId xmlns:a16="http://schemas.microsoft.com/office/drawing/2014/main" id="{6B955103-EE14-6146-3EB4-D740EC430C4F}"/>
              </a:ext>
            </a:extLst>
          </p:cNvPr>
          <p:cNvPicPr>
            <a:picLocks noChangeAspect="1"/>
          </p:cNvPicPr>
          <p:nvPr/>
        </p:nvPicPr>
        <p:blipFill>
          <a:blip r:embed="rId3"/>
          <a:stretch>
            <a:fillRect/>
          </a:stretch>
        </p:blipFill>
        <p:spPr>
          <a:xfrm>
            <a:off x="0" y="1294205"/>
            <a:ext cx="4051963" cy="2709476"/>
          </a:xfrm>
          <a:prstGeom prst="rect">
            <a:avLst/>
          </a:prstGeom>
        </p:spPr>
      </p:pic>
      <p:pic>
        <p:nvPicPr>
          <p:cNvPr id="7" name="Picture 6" descr="A blue circuit board with red and white lines and dots&#10;&#10;Description automatically generated">
            <a:extLst>
              <a:ext uri="{FF2B5EF4-FFF2-40B4-BE49-F238E27FC236}">
                <a16:creationId xmlns:a16="http://schemas.microsoft.com/office/drawing/2014/main" id="{6C6141AC-CB5F-6E46-9203-34204B714200}"/>
              </a:ext>
            </a:extLst>
          </p:cNvPr>
          <p:cNvPicPr>
            <a:picLocks noChangeAspect="1"/>
          </p:cNvPicPr>
          <p:nvPr/>
        </p:nvPicPr>
        <p:blipFill>
          <a:blip r:embed="rId4"/>
          <a:stretch>
            <a:fillRect/>
          </a:stretch>
        </p:blipFill>
        <p:spPr>
          <a:xfrm>
            <a:off x="5246695" y="1289870"/>
            <a:ext cx="3894326" cy="2718147"/>
          </a:xfrm>
          <a:prstGeom prst="rect">
            <a:avLst/>
          </a:prstGeom>
        </p:spPr>
      </p:pic>
      <p:pic>
        <p:nvPicPr>
          <p:cNvPr id="8" name="Picture 7" descr="A computer screen shot of a circuit board&#10;&#10;Description automatically generated">
            <a:extLst>
              <a:ext uri="{FF2B5EF4-FFF2-40B4-BE49-F238E27FC236}">
                <a16:creationId xmlns:a16="http://schemas.microsoft.com/office/drawing/2014/main" id="{9C13DEA9-E8CC-19F4-F947-9C7A9C16AC16}"/>
              </a:ext>
            </a:extLst>
          </p:cNvPr>
          <p:cNvPicPr>
            <a:picLocks noChangeAspect="1"/>
          </p:cNvPicPr>
          <p:nvPr/>
        </p:nvPicPr>
        <p:blipFill>
          <a:blip r:embed="rId5"/>
          <a:stretch>
            <a:fillRect/>
          </a:stretch>
        </p:blipFill>
        <p:spPr>
          <a:xfrm>
            <a:off x="2285999" y="3955066"/>
            <a:ext cx="4658673" cy="2902325"/>
          </a:xfrm>
          <a:prstGeom prst="rect">
            <a:avLst/>
          </a:prstGeom>
        </p:spPr>
      </p:pic>
    </p:spTree>
    <p:extLst>
      <p:ext uri="{BB962C8B-B14F-4D97-AF65-F5344CB8AC3E}">
        <p14:creationId xmlns:p14="http://schemas.microsoft.com/office/powerpoint/2010/main" val="2122961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C1FB5-1229-C2E3-A7D2-0D610FA8FC1B}"/>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0F292D94-0D50-9564-561A-1AA7B4433764}"/>
              </a:ext>
            </a:extLst>
          </p:cNvPr>
          <p:cNvSpPr>
            <a:spLocks noGrp="1"/>
          </p:cNvSpPr>
          <p:nvPr>
            <p:ph type="body" idx="11"/>
          </p:nvPr>
        </p:nvSpPr>
        <p:spPr/>
        <p:txBody>
          <a:bodyPr/>
          <a:lstStyle/>
          <a:p>
            <a:r>
              <a:rPr lang="en-US" sz="2400" dirty="0"/>
              <a:t>HALL EFFECT Sensor placement</a:t>
            </a:r>
          </a:p>
        </p:txBody>
      </p:sp>
      <p:pic>
        <p:nvPicPr>
          <p:cNvPr id="5" name="Picture 4">
            <a:extLst>
              <a:ext uri="{FF2B5EF4-FFF2-40B4-BE49-F238E27FC236}">
                <a16:creationId xmlns:a16="http://schemas.microsoft.com/office/drawing/2014/main" id="{33A892CB-8FE3-565D-C0DE-B65BC0E08B9C}"/>
              </a:ext>
            </a:extLst>
          </p:cNvPr>
          <p:cNvPicPr>
            <a:picLocks noChangeAspect="1"/>
          </p:cNvPicPr>
          <p:nvPr/>
        </p:nvPicPr>
        <p:blipFill>
          <a:blip r:embed="rId3"/>
          <a:stretch>
            <a:fillRect/>
          </a:stretch>
        </p:blipFill>
        <p:spPr>
          <a:xfrm>
            <a:off x="1470805" y="1308429"/>
            <a:ext cx="5943600" cy="2371725"/>
          </a:xfrm>
          <a:prstGeom prst="rect">
            <a:avLst/>
          </a:prstGeom>
        </p:spPr>
      </p:pic>
      <p:sp>
        <p:nvSpPr>
          <p:cNvPr id="7" name="TextBox 6">
            <a:extLst>
              <a:ext uri="{FF2B5EF4-FFF2-40B4-BE49-F238E27FC236}">
                <a16:creationId xmlns:a16="http://schemas.microsoft.com/office/drawing/2014/main" id="{5FD25EF9-DE27-F5CB-EA7C-9AE127F9B284}"/>
              </a:ext>
            </a:extLst>
          </p:cNvPr>
          <p:cNvSpPr txBox="1"/>
          <p:nvPr/>
        </p:nvSpPr>
        <p:spPr>
          <a:xfrm>
            <a:off x="1087706" y="4672691"/>
            <a:ext cx="18254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Hall effect spacing measurement</a:t>
            </a:r>
            <a:endParaRPr lang="en-US" dirty="0"/>
          </a:p>
        </p:txBody>
      </p:sp>
      <p:pic>
        <p:nvPicPr>
          <p:cNvPr id="6" name="Picture 5" descr="A blue circuit board with red lines and numbers&#10;&#10;Description automatically generated">
            <a:extLst>
              <a:ext uri="{FF2B5EF4-FFF2-40B4-BE49-F238E27FC236}">
                <a16:creationId xmlns:a16="http://schemas.microsoft.com/office/drawing/2014/main" id="{31804FA0-2941-B504-F822-03CF5B87F9D8}"/>
              </a:ext>
            </a:extLst>
          </p:cNvPr>
          <p:cNvPicPr>
            <a:picLocks noChangeAspect="1"/>
          </p:cNvPicPr>
          <p:nvPr/>
        </p:nvPicPr>
        <p:blipFill>
          <a:blip r:embed="rId4"/>
          <a:stretch>
            <a:fillRect/>
          </a:stretch>
        </p:blipFill>
        <p:spPr>
          <a:xfrm>
            <a:off x="2631451" y="3494457"/>
            <a:ext cx="3978606" cy="3368510"/>
          </a:xfrm>
          <a:prstGeom prst="rect">
            <a:avLst/>
          </a:prstGeom>
        </p:spPr>
      </p:pic>
    </p:spTree>
    <p:extLst>
      <p:ext uri="{BB962C8B-B14F-4D97-AF65-F5344CB8AC3E}">
        <p14:creationId xmlns:p14="http://schemas.microsoft.com/office/powerpoint/2010/main" val="3990287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773C-6ADE-9AB1-168C-19B2B03684D5}"/>
              </a:ext>
            </a:extLst>
          </p:cNvPr>
          <p:cNvSpPr>
            <a:spLocks noGrp="1"/>
          </p:cNvSpPr>
          <p:nvPr>
            <p:ph type="title"/>
          </p:nvPr>
        </p:nvSpPr>
        <p:spPr/>
        <p:txBody>
          <a:bodyPr/>
          <a:lstStyle/>
          <a:p>
            <a:r>
              <a:rPr lang="en-US"/>
              <a:t>PCB Layout</a:t>
            </a:r>
          </a:p>
        </p:txBody>
      </p:sp>
      <p:sp>
        <p:nvSpPr>
          <p:cNvPr id="3" name="Text Placeholder 2">
            <a:extLst>
              <a:ext uri="{FF2B5EF4-FFF2-40B4-BE49-F238E27FC236}">
                <a16:creationId xmlns:a16="http://schemas.microsoft.com/office/drawing/2014/main" id="{06741527-2C39-0773-1CE4-DFF52618460D}"/>
              </a:ext>
            </a:extLst>
          </p:cNvPr>
          <p:cNvSpPr>
            <a:spLocks noGrp="1"/>
          </p:cNvSpPr>
          <p:nvPr>
            <p:ph type="body" idx="11"/>
          </p:nvPr>
        </p:nvSpPr>
        <p:spPr/>
        <p:txBody>
          <a:bodyPr/>
          <a:lstStyle/>
          <a:p>
            <a:r>
              <a:rPr lang="en-US" sz="2400"/>
              <a:t>IO expander to Hall effects sensors</a:t>
            </a:r>
          </a:p>
        </p:txBody>
      </p:sp>
      <p:sp>
        <p:nvSpPr>
          <p:cNvPr id="6" name="TextBox 5">
            <a:extLst>
              <a:ext uri="{FF2B5EF4-FFF2-40B4-BE49-F238E27FC236}">
                <a16:creationId xmlns:a16="http://schemas.microsoft.com/office/drawing/2014/main" id="{6DCC987F-8393-6349-7F8A-ED59B1153204}"/>
              </a:ext>
            </a:extLst>
          </p:cNvPr>
          <p:cNvSpPr txBox="1"/>
          <p:nvPr/>
        </p:nvSpPr>
        <p:spPr>
          <a:xfrm>
            <a:off x="2971059" y="6038350"/>
            <a:ext cx="40812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IO Expander GPIO Port to first sensor</a:t>
            </a:r>
            <a:endParaRPr lang="en-US" dirty="0"/>
          </a:p>
        </p:txBody>
      </p:sp>
      <p:pic>
        <p:nvPicPr>
          <p:cNvPr id="5" name="Picture 4" descr="A close up of a circuit board&#10;&#10;Description automatically generated">
            <a:extLst>
              <a:ext uri="{FF2B5EF4-FFF2-40B4-BE49-F238E27FC236}">
                <a16:creationId xmlns:a16="http://schemas.microsoft.com/office/drawing/2014/main" id="{4A4F873D-F406-EC76-4EAE-437F85E182DA}"/>
              </a:ext>
            </a:extLst>
          </p:cNvPr>
          <p:cNvPicPr>
            <a:picLocks noChangeAspect="1"/>
          </p:cNvPicPr>
          <p:nvPr/>
        </p:nvPicPr>
        <p:blipFill>
          <a:blip r:embed="rId3"/>
          <a:stretch>
            <a:fillRect/>
          </a:stretch>
        </p:blipFill>
        <p:spPr>
          <a:xfrm>
            <a:off x="1148375" y="1492468"/>
            <a:ext cx="7128853" cy="4442236"/>
          </a:xfrm>
          <a:prstGeom prst="rect">
            <a:avLst/>
          </a:prstGeom>
        </p:spPr>
      </p:pic>
    </p:spTree>
    <p:extLst>
      <p:ext uri="{BB962C8B-B14F-4D97-AF65-F5344CB8AC3E}">
        <p14:creationId xmlns:p14="http://schemas.microsoft.com/office/powerpoint/2010/main" val="4118347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8250C-D74A-BAEF-1267-7B598FFEE1F6}"/>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2A6E0639-D977-D432-3B20-97935B8758C4}"/>
              </a:ext>
            </a:extLst>
          </p:cNvPr>
          <p:cNvSpPr>
            <a:spLocks noGrp="1"/>
          </p:cNvSpPr>
          <p:nvPr>
            <p:ph type="body" idx="11"/>
          </p:nvPr>
        </p:nvSpPr>
        <p:spPr/>
        <p:txBody>
          <a:bodyPr/>
          <a:lstStyle/>
          <a:p>
            <a:r>
              <a:rPr lang="en-US" dirty="0"/>
              <a:t>16 board power system</a:t>
            </a:r>
          </a:p>
        </p:txBody>
      </p:sp>
      <p:sp>
        <p:nvSpPr>
          <p:cNvPr id="8" name="TextBox 7">
            <a:extLst>
              <a:ext uri="{FF2B5EF4-FFF2-40B4-BE49-F238E27FC236}">
                <a16:creationId xmlns:a16="http://schemas.microsoft.com/office/drawing/2014/main" id="{4E86C46E-68F2-21C1-6D2A-4BE6CBD99E14}"/>
              </a:ext>
            </a:extLst>
          </p:cNvPr>
          <p:cNvSpPr txBox="1"/>
          <p:nvPr/>
        </p:nvSpPr>
        <p:spPr>
          <a:xfrm>
            <a:off x="913733" y="5075822"/>
            <a:ext cx="2107674" cy="367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5V Supply</a:t>
            </a:r>
            <a:endParaRPr lang="en-US" dirty="0"/>
          </a:p>
        </p:txBody>
      </p:sp>
      <p:sp>
        <p:nvSpPr>
          <p:cNvPr id="10" name="TextBox 9">
            <a:extLst>
              <a:ext uri="{FF2B5EF4-FFF2-40B4-BE49-F238E27FC236}">
                <a16:creationId xmlns:a16="http://schemas.microsoft.com/office/drawing/2014/main" id="{2D5C03C5-4450-C6F9-2B50-09A79D5E6F71}"/>
              </a:ext>
            </a:extLst>
          </p:cNvPr>
          <p:cNvSpPr txBox="1"/>
          <p:nvPr/>
        </p:nvSpPr>
        <p:spPr>
          <a:xfrm>
            <a:off x="3861091" y="5032689"/>
            <a:ext cx="2107674" cy="367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GND Supply</a:t>
            </a:r>
            <a:endParaRPr lang="en-US" dirty="0"/>
          </a:p>
        </p:txBody>
      </p:sp>
      <p:sp>
        <p:nvSpPr>
          <p:cNvPr id="11" name="TextBox 10">
            <a:extLst>
              <a:ext uri="{FF2B5EF4-FFF2-40B4-BE49-F238E27FC236}">
                <a16:creationId xmlns:a16="http://schemas.microsoft.com/office/drawing/2014/main" id="{5113F26A-CF23-CC73-9E8D-345078EFFB7C}"/>
              </a:ext>
            </a:extLst>
          </p:cNvPr>
          <p:cNvSpPr txBox="1"/>
          <p:nvPr/>
        </p:nvSpPr>
        <p:spPr>
          <a:xfrm>
            <a:off x="7038486" y="5075821"/>
            <a:ext cx="2107674" cy="367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3.3V Supply</a:t>
            </a:r>
            <a:endParaRPr lang="en-US" dirty="0"/>
          </a:p>
        </p:txBody>
      </p:sp>
      <p:pic>
        <p:nvPicPr>
          <p:cNvPr id="7" name="Picture 6" descr="A circuit board with many wires&#10;&#10;Description automatically generated">
            <a:extLst>
              <a:ext uri="{FF2B5EF4-FFF2-40B4-BE49-F238E27FC236}">
                <a16:creationId xmlns:a16="http://schemas.microsoft.com/office/drawing/2014/main" id="{C5B2124E-E8F7-402E-4432-3DD983424CBB}"/>
              </a:ext>
            </a:extLst>
          </p:cNvPr>
          <p:cNvPicPr>
            <a:picLocks noChangeAspect="1"/>
          </p:cNvPicPr>
          <p:nvPr/>
        </p:nvPicPr>
        <p:blipFill>
          <a:blip r:embed="rId3"/>
          <a:stretch>
            <a:fillRect/>
          </a:stretch>
        </p:blipFill>
        <p:spPr>
          <a:xfrm>
            <a:off x="3594" y="2283843"/>
            <a:ext cx="3112698" cy="2635370"/>
          </a:xfrm>
          <a:prstGeom prst="rect">
            <a:avLst/>
          </a:prstGeom>
        </p:spPr>
      </p:pic>
      <p:pic>
        <p:nvPicPr>
          <p:cNvPr id="13" name="Picture 12" descr="A circuit board with many wires and circles&#10;&#10;Description automatically generated">
            <a:extLst>
              <a:ext uri="{FF2B5EF4-FFF2-40B4-BE49-F238E27FC236}">
                <a16:creationId xmlns:a16="http://schemas.microsoft.com/office/drawing/2014/main" id="{76CBAB14-3024-FF86-A495-C4A5FA0874EF}"/>
              </a:ext>
            </a:extLst>
          </p:cNvPr>
          <p:cNvPicPr>
            <a:picLocks noChangeAspect="1"/>
          </p:cNvPicPr>
          <p:nvPr/>
        </p:nvPicPr>
        <p:blipFill>
          <a:blip r:embed="rId4"/>
          <a:stretch>
            <a:fillRect/>
          </a:stretch>
        </p:blipFill>
        <p:spPr>
          <a:xfrm>
            <a:off x="3051146" y="2288695"/>
            <a:ext cx="3070466" cy="2625666"/>
          </a:xfrm>
          <a:prstGeom prst="rect">
            <a:avLst/>
          </a:prstGeom>
        </p:spPr>
      </p:pic>
      <p:pic>
        <p:nvPicPr>
          <p:cNvPr id="14" name="Picture 13" descr="A computer circuit board with many wires&#10;&#10;Description automatically generated">
            <a:extLst>
              <a:ext uri="{FF2B5EF4-FFF2-40B4-BE49-F238E27FC236}">
                <a16:creationId xmlns:a16="http://schemas.microsoft.com/office/drawing/2014/main" id="{B5B526DA-8809-2A8E-26C8-80E914B0046B}"/>
              </a:ext>
            </a:extLst>
          </p:cNvPr>
          <p:cNvPicPr>
            <a:picLocks noChangeAspect="1"/>
          </p:cNvPicPr>
          <p:nvPr/>
        </p:nvPicPr>
        <p:blipFill>
          <a:blip r:embed="rId5"/>
          <a:stretch>
            <a:fillRect/>
          </a:stretch>
        </p:blipFill>
        <p:spPr>
          <a:xfrm>
            <a:off x="6075246" y="2283664"/>
            <a:ext cx="3089512" cy="2635729"/>
          </a:xfrm>
          <a:prstGeom prst="rect">
            <a:avLst/>
          </a:prstGeom>
        </p:spPr>
      </p:pic>
    </p:spTree>
    <p:extLst>
      <p:ext uri="{BB962C8B-B14F-4D97-AF65-F5344CB8AC3E}">
        <p14:creationId xmlns:p14="http://schemas.microsoft.com/office/powerpoint/2010/main" val="3566340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5DF2-33D7-28B2-7417-253185DBA41E}"/>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5F8B05BE-F87C-039A-DBB9-C1EB70DBAA58}"/>
              </a:ext>
            </a:extLst>
          </p:cNvPr>
          <p:cNvSpPr>
            <a:spLocks noGrp="1"/>
          </p:cNvSpPr>
          <p:nvPr>
            <p:ph type="body" idx="11"/>
          </p:nvPr>
        </p:nvSpPr>
        <p:spPr/>
        <p:txBody>
          <a:bodyPr/>
          <a:lstStyle/>
          <a:p>
            <a:r>
              <a:rPr lang="en-US" sz="2400" dirty="0"/>
              <a:t>I2C Control</a:t>
            </a:r>
          </a:p>
        </p:txBody>
      </p:sp>
      <p:sp>
        <p:nvSpPr>
          <p:cNvPr id="8" name="TextBox 7">
            <a:extLst>
              <a:ext uri="{FF2B5EF4-FFF2-40B4-BE49-F238E27FC236}">
                <a16:creationId xmlns:a16="http://schemas.microsoft.com/office/drawing/2014/main" id="{C00CB0A0-714B-5434-7C2C-E7839B925C6C}"/>
              </a:ext>
            </a:extLst>
          </p:cNvPr>
          <p:cNvSpPr txBox="1"/>
          <p:nvPr/>
        </p:nvSpPr>
        <p:spPr>
          <a:xfrm>
            <a:off x="2193318" y="5277104"/>
            <a:ext cx="2107674" cy="367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I2C SCL</a:t>
            </a:r>
            <a:endParaRPr lang="en-US" dirty="0"/>
          </a:p>
        </p:txBody>
      </p:sp>
      <p:sp>
        <p:nvSpPr>
          <p:cNvPr id="10" name="TextBox 9">
            <a:extLst>
              <a:ext uri="{FF2B5EF4-FFF2-40B4-BE49-F238E27FC236}">
                <a16:creationId xmlns:a16="http://schemas.microsoft.com/office/drawing/2014/main" id="{2D3EDE74-9F8A-2920-65B4-0C825D0273D3}"/>
              </a:ext>
            </a:extLst>
          </p:cNvPr>
          <p:cNvSpPr txBox="1"/>
          <p:nvPr/>
        </p:nvSpPr>
        <p:spPr>
          <a:xfrm>
            <a:off x="5974562" y="5277103"/>
            <a:ext cx="2107674" cy="367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I2C SDA</a:t>
            </a:r>
            <a:endParaRPr lang="en-US" dirty="0"/>
          </a:p>
        </p:txBody>
      </p:sp>
      <p:pic>
        <p:nvPicPr>
          <p:cNvPr id="5" name="Picture 4" descr="A circuit board with many wires&#10;&#10;Description automatically generated">
            <a:extLst>
              <a:ext uri="{FF2B5EF4-FFF2-40B4-BE49-F238E27FC236}">
                <a16:creationId xmlns:a16="http://schemas.microsoft.com/office/drawing/2014/main" id="{391E3B10-18DF-86CF-D5EE-BCE73921C394}"/>
              </a:ext>
            </a:extLst>
          </p:cNvPr>
          <p:cNvPicPr>
            <a:picLocks noChangeAspect="1"/>
          </p:cNvPicPr>
          <p:nvPr/>
        </p:nvPicPr>
        <p:blipFill>
          <a:blip r:embed="rId3"/>
          <a:stretch>
            <a:fillRect/>
          </a:stretch>
        </p:blipFill>
        <p:spPr>
          <a:xfrm>
            <a:off x="909727" y="2240621"/>
            <a:ext cx="3572055" cy="2994984"/>
          </a:xfrm>
          <a:prstGeom prst="rect">
            <a:avLst/>
          </a:prstGeom>
        </p:spPr>
      </p:pic>
      <p:pic>
        <p:nvPicPr>
          <p:cNvPr id="6" name="Picture 5" descr="A computer circuit board with many wires&#10;&#10;Description automatically generated">
            <a:extLst>
              <a:ext uri="{FF2B5EF4-FFF2-40B4-BE49-F238E27FC236}">
                <a16:creationId xmlns:a16="http://schemas.microsoft.com/office/drawing/2014/main" id="{1C17F381-E479-936C-2968-5FB69BB66EA1}"/>
              </a:ext>
            </a:extLst>
          </p:cNvPr>
          <p:cNvPicPr>
            <a:picLocks noChangeAspect="1"/>
          </p:cNvPicPr>
          <p:nvPr/>
        </p:nvPicPr>
        <p:blipFill>
          <a:blip r:embed="rId4"/>
          <a:stretch>
            <a:fillRect/>
          </a:stretch>
        </p:blipFill>
        <p:spPr>
          <a:xfrm>
            <a:off x="4767803" y="2235770"/>
            <a:ext cx="3590925" cy="3004688"/>
          </a:xfrm>
          <a:prstGeom prst="rect">
            <a:avLst/>
          </a:prstGeom>
        </p:spPr>
      </p:pic>
    </p:spTree>
    <p:extLst>
      <p:ext uri="{BB962C8B-B14F-4D97-AF65-F5344CB8AC3E}">
        <p14:creationId xmlns:p14="http://schemas.microsoft.com/office/powerpoint/2010/main" val="753088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988A-29D2-273B-58AF-D097AD7B8750}"/>
              </a:ext>
            </a:extLst>
          </p:cNvPr>
          <p:cNvSpPr>
            <a:spLocks noGrp="1"/>
          </p:cNvSpPr>
          <p:nvPr>
            <p:ph type="title"/>
          </p:nvPr>
        </p:nvSpPr>
        <p:spPr/>
        <p:txBody>
          <a:bodyPr/>
          <a:lstStyle/>
          <a:p>
            <a:r>
              <a:rPr lang="en-US" dirty="0"/>
              <a:t>PCB Layout</a:t>
            </a:r>
          </a:p>
        </p:txBody>
      </p:sp>
      <p:sp>
        <p:nvSpPr>
          <p:cNvPr id="3" name="Text Placeholder 2">
            <a:extLst>
              <a:ext uri="{FF2B5EF4-FFF2-40B4-BE49-F238E27FC236}">
                <a16:creationId xmlns:a16="http://schemas.microsoft.com/office/drawing/2014/main" id="{FFEFDA65-4DC1-3C95-FCE0-37C51A7C507F}"/>
              </a:ext>
            </a:extLst>
          </p:cNvPr>
          <p:cNvSpPr>
            <a:spLocks noGrp="1"/>
          </p:cNvSpPr>
          <p:nvPr>
            <p:ph type="body" idx="11"/>
          </p:nvPr>
        </p:nvSpPr>
        <p:spPr/>
        <p:txBody>
          <a:bodyPr/>
          <a:lstStyle/>
          <a:p>
            <a:r>
              <a:rPr lang="en-US" sz="2400" dirty="0"/>
              <a:t>WS2812B </a:t>
            </a:r>
            <a:r>
              <a:rPr lang="en-US" sz="2400"/>
              <a:t>Data</a:t>
            </a:r>
            <a:r>
              <a:rPr lang="en-US" sz="2400" dirty="0"/>
              <a:t> </a:t>
            </a:r>
            <a:r>
              <a:rPr lang="en-US" sz="2400"/>
              <a:t>Line In</a:t>
            </a:r>
            <a:endParaRPr lang="en-US" sz="2400" dirty="0"/>
          </a:p>
        </p:txBody>
      </p:sp>
      <p:sp>
        <p:nvSpPr>
          <p:cNvPr id="7" name="TextBox 6">
            <a:extLst>
              <a:ext uri="{FF2B5EF4-FFF2-40B4-BE49-F238E27FC236}">
                <a16:creationId xmlns:a16="http://schemas.microsoft.com/office/drawing/2014/main" id="{ED15DA00-DE1A-A2A6-688B-148DAB94FF74}"/>
              </a:ext>
            </a:extLst>
          </p:cNvPr>
          <p:cNvSpPr txBox="1"/>
          <p:nvPr/>
        </p:nvSpPr>
        <p:spPr>
          <a:xfrm>
            <a:off x="3415393" y="5507142"/>
            <a:ext cx="2107674" cy="367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WS2812B Data Line</a:t>
            </a:r>
            <a:endParaRPr lang="en-US" dirty="0"/>
          </a:p>
        </p:txBody>
      </p:sp>
      <p:pic>
        <p:nvPicPr>
          <p:cNvPr id="4" name="Picture 3" descr="A computer chip with red lines and dots&#10;&#10;Description automatically generated">
            <a:extLst>
              <a:ext uri="{FF2B5EF4-FFF2-40B4-BE49-F238E27FC236}">
                <a16:creationId xmlns:a16="http://schemas.microsoft.com/office/drawing/2014/main" id="{45D7D26D-DB9C-9D05-F790-1F6296CAC679}"/>
              </a:ext>
            </a:extLst>
          </p:cNvPr>
          <p:cNvPicPr>
            <a:picLocks noChangeAspect="1"/>
          </p:cNvPicPr>
          <p:nvPr/>
        </p:nvPicPr>
        <p:blipFill>
          <a:blip r:embed="rId3"/>
          <a:stretch>
            <a:fillRect/>
          </a:stretch>
        </p:blipFill>
        <p:spPr>
          <a:xfrm>
            <a:off x="0" y="1600200"/>
            <a:ext cx="9144000" cy="3657600"/>
          </a:xfrm>
          <a:prstGeom prst="rect">
            <a:avLst/>
          </a:prstGeom>
        </p:spPr>
      </p:pic>
    </p:spTree>
    <p:extLst>
      <p:ext uri="{BB962C8B-B14F-4D97-AF65-F5344CB8AC3E}">
        <p14:creationId xmlns:p14="http://schemas.microsoft.com/office/powerpoint/2010/main" val="833362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B0AC-5A33-3A3C-7660-14AF8D1D6348}"/>
              </a:ext>
            </a:extLst>
          </p:cNvPr>
          <p:cNvSpPr>
            <a:spLocks noGrp="1"/>
          </p:cNvSpPr>
          <p:nvPr>
            <p:ph type="title"/>
          </p:nvPr>
        </p:nvSpPr>
        <p:spPr/>
        <p:txBody>
          <a:bodyPr/>
          <a:lstStyle/>
          <a:p>
            <a:r>
              <a:rPr lang="en-US"/>
              <a:t>PCB Layout</a:t>
            </a:r>
          </a:p>
        </p:txBody>
      </p:sp>
      <p:sp>
        <p:nvSpPr>
          <p:cNvPr id="3" name="Text Placeholder 2">
            <a:extLst>
              <a:ext uri="{FF2B5EF4-FFF2-40B4-BE49-F238E27FC236}">
                <a16:creationId xmlns:a16="http://schemas.microsoft.com/office/drawing/2014/main" id="{B486B53D-8288-A72D-AEB6-0AB715657C24}"/>
              </a:ext>
            </a:extLst>
          </p:cNvPr>
          <p:cNvSpPr>
            <a:spLocks noGrp="1"/>
          </p:cNvSpPr>
          <p:nvPr>
            <p:ph type="body" idx="11"/>
          </p:nvPr>
        </p:nvSpPr>
        <p:spPr/>
        <p:txBody>
          <a:bodyPr/>
          <a:lstStyle/>
          <a:p>
            <a:r>
              <a:rPr lang="en-US" sz="2400"/>
              <a:t>IO expander address setting</a:t>
            </a:r>
          </a:p>
        </p:txBody>
      </p:sp>
      <p:sp>
        <p:nvSpPr>
          <p:cNvPr id="6" name="TextBox 5">
            <a:extLst>
              <a:ext uri="{FF2B5EF4-FFF2-40B4-BE49-F238E27FC236}">
                <a16:creationId xmlns:a16="http://schemas.microsoft.com/office/drawing/2014/main" id="{D62F4A99-4A1C-FA86-0717-4AE338AFE8E9}"/>
              </a:ext>
            </a:extLst>
          </p:cNvPr>
          <p:cNvSpPr txBox="1"/>
          <p:nvPr/>
        </p:nvSpPr>
        <p:spPr>
          <a:xfrm>
            <a:off x="2286266" y="5917505"/>
            <a:ext cx="52997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IO Expander Address Pins set with 0 Ohm resistors</a:t>
            </a:r>
            <a:endParaRPr lang="en-US" dirty="0"/>
          </a:p>
        </p:txBody>
      </p:sp>
      <p:pic>
        <p:nvPicPr>
          <p:cNvPr id="4" name="Picture 3" descr="A computer circuit board with red and white lines and numbers&#10;&#10;Description automatically generated">
            <a:extLst>
              <a:ext uri="{FF2B5EF4-FFF2-40B4-BE49-F238E27FC236}">
                <a16:creationId xmlns:a16="http://schemas.microsoft.com/office/drawing/2014/main" id="{6B154DEB-12EF-5493-0A6D-29D149D1900F}"/>
              </a:ext>
            </a:extLst>
          </p:cNvPr>
          <p:cNvPicPr>
            <a:picLocks noChangeAspect="1"/>
          </p:cNvPicPr>
          <p:nvPr/>
        </p:nvPicPr>
        <p:blipFill>
          <a:blip r:embed="rId3"/>
          <a:stretch>
            <a:fillRect/>
          </a:stretch>
        </p:blipFill>
        <p:spPr>
          <a:xfrm>
            <a:off x="936555" y="1502877"/>
            <a:ext cx="7291030" cy="4194642"/>
          </a:xfrm>
          <a:prstGeom prst="rect">
            <a:avLst/>
          </a:prstGeom>
        </p:spPr>
      </p:pic>
    </p:spTree>
    <p:extLst>
      <p:ext uri="{BB962C8B-B14F-4D97-AF65-F5344CB8AC3E}">
        <p14:creationId xmlns:p14="http://schemas.microsoft.com/office/powerpoint/2010/main" val="2401520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PSDRs</a:t>
            </a:r>
          </a:p>
        </p:txBody>
      </p:sp>
      <p:sp>
        <p:nvSpPr>
          <p:cNvPr id="13" name="Text Placeholder 12"/>
          <p:cNvSpPr>
            <a:spLocks noGrp="1"/>
          </p:cNvSpPr>
          <p:nvPr>
            <p:ph type="body" idx="12"/>
          </p:nvPr>
        </p:nvSpPr>
        <p:spPr>
          <a:xfrm>
            <a:off x="450034" y="1455863"/>
            <a:ext cx="8235949" cy="4700579"/>
          </a:xfrm>
        </p:spPr>
        <p:txBody>
          <a:bodyPr>
            <a:noAutofit/>
          </a:bodyPr>
          <a:lstStyle/>
          <a:p>
            <a:pPr marL="285750" indent="-285750">
              <a:buFont typeface="Arial"/>
              <a:buChar char="•"/>
            </a:pPr>
            <a:r>
              <a:rPr lang="en-US" b="1" dirty="0">
                <a:solidFill>
                  <a:srgbClr val="000000"/>
                </a:solidFill>
              </a:rPr>
              <a:t>PSDR #1 (Software):</a:t>
            </a:r>
            <a:r>
              <a:rPr lang="en-US" dirty="0">
                <a:solidFill>
                  <a:srgbClr val="000000"/>
                </a:solidFill>
              </a:rPr>
              <a:t> An ability to simulate a turn-based combat game involving   pathing algorithms and object-oriented class systems.</a:t>
            </a:r>
            <a:endParaRPr lang="en-US" i="1">
              <a:solidFill>
                <a:srgbClr val="FF0000"/>
              </a:solidFill>
            </a:endParaRPr>
          </a:p>
          <a:p>
            <a:pPr marL="285750" indent="-285750">
              <a:buFont typeface="Arial"/>
              <a:buChar char="•"/>
            </a:pPr>
            <a:r>
              <a:rPr lang="en-US" b="1" dirty="0">
                <a:solidFill>
                  <a:srgbClr val="000000"/>
                </a:solidFill>
              </a:rPr>
              <a:t>PSDR #2 (Software):</a:t>
            </a:r>
            <a:r>
              <a:rPr lang="en-US" dirty="0">
                <a:solidFill>
                  <a:srgbClr val="000000"/>
                </a:solidFill>
              </a:rPr>
              <a:t> An ability to customize maps and characters on a computer via a Unity-based application.</a:t>
            </a:r>
            <a:endParaRPr lang="en-US" dirty="0"/>
          </a:p>
          <a:p>
            <a:pPr marL="285750" indent="-285750">
              <a:buFont typeface="Arial"/>
              <a:buChar char="•"/>
            </a:pPr>
            <a:r>
              <a:rPr lang="en-US" b="1" dirty="0">
                <a:solidFill>
                  <a:srgbClr val="000000"/>
                </a:solidFill>
              </a:rPr>
              <a:t>PSDR #3 (Hardware):</a:t>
            </a:r>
            <a:r>
              <a:rPr lang="en-US" dirty="0">
                <a:solidFill>
                  <a:srgbClr val="000000"/>
                </a:solidFill>
              </a:rPr>
              <a:t> An ability to control rows of LED strips with DMA and PWM on microcontroller GPIO pins.</a:t>
            </a:r>
            <a:endParaRPr lang="en-US" dirty="0"/>
          </a:p>
          <a:p>
            <a:pPr marL="285750" indent="-285750">
              <a:buFont typeface="Arial"/>
              <a:buChar char="•"/>
            </a:pPr>
            <a:r>
              <a:rPr lang="en-US" b="1" dirty="0">
                <a:solidFill>
                  <a:srgbClr val="000000"/>
                </a:solidFill>
              </a:rPr>
              <a:t>PSDR #4 (Hardware)</a:t>
            </a:r>
            <a:r>
              <a:rPr lang="en-US" dirty="0">
                <a:solidFill>
                  <a:srgbClr val="000000"/>
                </a:solidFill>
              </a:rPr>
              <a:t>: An ability to control an array of Hall Effect sensors with I2C I/O expanders on a microcontroller.</a:t>
            </a:r>
            <a:endParaRPr lang="en-US" dirty="0"/>
          </a:p>
          <a:p>
            <a:pPr marL="285750" indent="-285750">
              <a:buFont typeface="Arial"/>
              <a:buChar char="•"/>
            </a:pPr>
            <a:r>
              <a:rPr lang="en-US" b="1" dirty="0">
                <a:solidFill>
                  <a:srgbClr val="000000"/>
                </a:solidFill>
              </a:rPr>
              <a:t>PSDR #5 (Hardware):</a:t>
            </a:r>
            <a:r>
              <a:rPr lang="en-US" dirty="0">
                <a:solidFill>
                  <a:srgbClr val="000000"/>
                </a:solidFill>
              </a:rPr>
              <a:t> An ability to port information from a computer to a microcontroller via USB OTG.</a:t>
            </a:r>
          </a:p>
          <a:p>
            <a:pPr marL="285750" indent="-285750">
              <a:buFont typeface="Arial" panose="020B0604020202020204" pitchFamily="34" charset="0"/>
              <a:buChar char="•"/>
            </a:pPr>
            <a:endParaRPr lang="en-US" dirty="0"/>
          </a:p>
          <a:p>
            <a:pPr marL="285750" indent="-285750">
              <a:buFont typeface="Arial"/>
              <a:buChar char="•"/>
            </a:pPr>
            <a:r>
              <a:rPr lang="en-US" b="1" dirty="0">
                <a:solidFill>
                  <a:srgbClr val="000000"/>
                </a:solidFill>
              </a:rPr>
              <a:t>Extra PSDR #1 (Hardware):</a:t>
            </a:r>
            <a:r>
              <a:rPr lang="en-US" dirty="0">
                <a:solidFill>
                  <a:srgbClr val="000000"/>
                </a:solidFill>
              </a:rPr>
              <a:t> An ability to store multiple preloaded maps on an SD card using SPI.</a:t>
            </a:r>
            <a:endParaRPr lang="en-US" dirty="0"/>
          </a:p>
          <a:p>
            <a:pPr marL="285750" indent="-285750">
              <a:buFont typeface="Arial"/>
              <a:buChar char="•"/>
            </a:pPr>
            <a:r>
              <a:rPr lang="en-US" b="1" dirty="0">
                <a:solidFill>
                  <a:srgbClr val="000000"/>
                </a:solidFill>
              </a:rPr>
              <a:t>Extra PSDR #2 (Software)</a:t>
            </a:r>
            <a:r>
              <a:rPr lang="en-US" dirty="0">
                <a:solidFill>
                  <a:srgbClr val="000000"/>
                </a:solidFill>
              </a:rPr>
              <a:t>: An ability to simulate ranged combat using line of sight algorithms, expanding the object-oriented class systems.</a:t>
            </a:r>
            <a:endParaRPr lang="en-US" dirty="0"/>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Main PSDRS and Stretch PSDRs</a:t>
            </a:r>
            <a:endParaRPr lang="en-US" sz="2400" dirty="0"/>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CCEC-651E-5F51-567B-3201E6D01159}"/>
              </a:ext>
            </a:extLst>
          </p:cNvPr>
          <p:cNvSpPr>
            <a:spLocks noGrp="1"/>
          </p:cNvSpPr>
          <p:nvPr>
            <p:ph type="title"/>
          </p:nvPr>
        </p:nvSpPr>
        <p:spPr/>
        <p:txBody>
          <a:bodyPr/>
          <a:lstStyle/>
          <a:p>
            <a:r>
              <a:rPr lang="en-US" dirty="0"/>
              <a:t>3D View</a:t>
            </a:r>
          </a:p>
        </p:txBody>
      </p:sp>
      <p:sp>
        <p:nvSpPr>
          <p:cNvPr id="3" name="Text Placeholder 2">
            <a:extLst>
              <a:ext uri="{FF2B5EF4-FFF2-40B4-BE49-F238E27FC236}">
                <a16:creationId xmlns:a16="http://schemas.microsoft.com/office/drawing/2014/main" id="{603F84FB-3E70-4882-4CD3-ECAA4E4C6FC5}"/>
              </a:ext>
            </a:extLst>
          </p:cNvPr>
          <p:cNvSpPr>
            <a:spLocks noGrp="1"/>
          </p:cNvSpPr>
          <p:nvPr>
            <p:ph type="body" idx="11"/>
          </p:nvPr>
        </p:nvSpPr>
        <p:spPr/>
        <p:txBody>
          <a:bodyPr/>
          <a:lstStyle/>
          <a:p>
            <a:r>
              <a:rPr lang="en-US" sz="2400" dirty="0"/>
              <a:t>WS2812B &amp; Hall effect system</a:t>
            </a:r>
          </a:p>
        </p:txBody>
      </p:sp>
      <p:pic>
        <p:nvPicPr>
          <p:cNvPr id="6" name="Picture 5" descr="A green circuit board with white and blue lights&#10;&#10;Description automatically generated">
            <a:extLst>
              <a:ext uri="{FF2B5EF4-FFF2-40B4-BE49-F238E27FC236}">
                <a16:creationId xmlns:a16="http://schemas.microsoft.com/office/drawing/2014/main" id="{E63AD129-6F7C-1BC6-7AEA-E26EF924CE5C}"/>
              </a:ext>
            </a:extLst>
          </p:cNvPr>
          <p:cNvPicPr>
            <a:picLocks noChangeAspect="1"/>
          </p:cNvPicPr>
          <p:nvPr/>
        </p:nvPicPr>
        <p:blipFill>
          <a:blip r:embed="rId3"/>
          <a:stretch>
            <a:fillRect/>
          </a:stretch>
        </p:blipFill>
        <p:spPr>
          <a:xfrm>
            <a:off x="-10070" y="1372533"/>
            <a:ext cx="9144000" cy="829957"/>
          </a:xfrm>
          <a:prstGeom prst="rect">
            <a:avLst/>
          </a:prstGeom>
        </p:spPr>
      </p:pic>
      <p:pic>
        <p:nvPicPr>
          <p:cNvPr id="7" name="Picture 6" descr="A green circuit board with white and black components&#10;&#10;Description automatically generated">
            <a:extLst>
              <a:ext uri="{FF2B5EF4-FFF2-40B4-BE49-F238E27FC236}">
                <a16:creationId xmlns:a16="http://schemas.microsoft.com/office/drawing/2014/main" id="{89CEE216-C404-1878-8F25-F6C4D27643E1}"/>
              </a:ext>
            </a:extLst>
          </p:cNvPr>
          <p:cNvPicPr>
            <a:picLocks noChangeAspect="1"/>
          </p:cNvPicPr>
          <p:nvPr/>
        </p:nvPicPr>
        <p:blipFill>
          <a:blip r:embed="rId4"/>
          <a:stretch>
            <a:fillRect/>
          </a:stretch>
        </p:blipFill>
        <p:spPr>
          <a:xfrm>
            <a:off x="-10069" y="2199587"/>
            <a:ext cx="4571999" cy="1733752"/>
          </a:xfrm>
          <a:prstGeom prst="rect">
            <a:avLst/>
          </a:prstGeom>
        </p:spPr>
      </p:pic>
      <p:pic>
        <p:nvPicPr>
          <p:cNvPr id="8" name="Picture 7" descr="A green circuit board with white and black components&#10;&#10;Description automatically generated">
            <a:extLst>
              <a:ext uri="{FF2B5EF4-FFF2-40B4-BE49-F238E27FC236}">
                <a16:creationId xmlns:a16="http://schemas.microsoft.com/office/drawing/2014/main" id="{9B71D218-8AC8-504F-8F0C-CA6A22D9EC21}"/>
              </a:ext>
            </a:extLst>
          </p:cNvPr>
          <p:cNvPicPr>
            <a:picLocks noChangeAspect="1"/>
          </p:cNvPicPr>
          <p:nvPr/>
        </p:nvPicPr>
        <p:blipFill>
          <a:blip r:embed="rId5"/>
          <a:stretch>
            <a:fillRect/>
          </a:stretch>
        </p:blipFill>
        <p:spPr>
          <a:xfrm>
            <a:off x="4561930" y="2202698"/>
            <a:ext cx="4572001" cy="1747670"/>
          </a:xfrm>
          <a:prstGeom prst="rect">
            <a:avLst/>
          </a:prstGeom>
        </p:spPr>
      </p:pic>
      <p:pic>
        <p:nvPicPr>
          <p:cNvPr id="9" name="Picture 8" descr="A green circuit board with white and blue lights&#10;&#10;Description automatically generated">
            <a:extLst>
              <a:ext uri="{FF2B5EF4-FFF2-40B4-BE49-F238E27FC236}">
                <a16:creationId xmlns:a16="http://schemas.microsoft.com/office/drawing/2014/main" id="{235E2CFE-C8B3-D927-D19F-4BF189D66C98}"/>
              </a:ext>
            </a:extLst>
          </p:cNvPr>
          <p:cNvPicPr>
            <a:picLocks noChangeAspect="1"/>
          </p:cNvPicPr>
          <p:nvPr/>
        </p:nvPicPr>
        <p:blipFill>
          <a:blip r:embed="rId6"/>
          <a:stretch>
            <a:fillRect/>
          </a:stretch>
        </p:blipFill>
        <p:spPr>
          <a:xfrm>
            <a:off x="2135446" y="3889013"/>
            <a:ext cx="4852966" cy="2967183"/>
          </a:xfrm>
          <a:prstGeom prst="rect">
            <a:avLst/>
          </a:prstGeom>
        </p:spPr>
      </p:pic>
    </p:spTree>
    <p:extLst>
      <p:ext uri="{BB962C8B-B14F-4D97-AF65-F5344CB8AC3E}">
        <p14:creationId xmlns:p14="http://schemas.microsoft.com/office/powerpoint/2010/main" val="1026426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64D1-7C11-A5A6-8502-4AC00273B212}"/>
              </a:ext>
            </a:extLst>
          </p:cNvPr>
          <p:cNvSpPr>
            <a:spLocks noGrp="1"/>
          </p:cNvSpPr>
          <p:nvPr>
            <p:ph type="title"/>
          </p:nvPr>
        </p:nvSpPr>
        <p:spPr/>
        <p:txBody>
          <a:bodyPr/>
          <a:lstStyle/>
          <a:p>
            <a:r>
              <a:rPr lang="en-US" dirty="0" err="1"/>
              <a:t>FOotprint</a:t>
            </a:r>
            <a:r>
              <a:rPr lang="en-US" dirty="0"/>
              <a:t> Verification</a:t>
            </a:r>
          </a:p>
        </p:txBody>
      </p:sp>
      <p:sp>
        <p:nvSpPr>
          <p:cNvPr id="3" name="Text Placeholder 2">
            <a:extLst>
              <a:ext uri="{FF2B5EF4-FFF2-40B4-BE49-F238E27FC236}">
                <a16:creationId xmlns:a16="http://schemas.microsoft.com/office/drawing/2014/main" id="{EB8FA893-64E6-9E65-6E83-EB4351646DE1}"/>
              </a:ext>
            </a:extLst>
          </p:cNvPr>
          <p:cNvSpPr>
            <a:spLocks noGrp="1"/>
          </p:cNvSpPr>
          <p:nvPr>
            <p:ph type="body" idx="11"/>
          </p:nvPr>
        </p:nvSpPr>
        <p:spPr/>
        <p:txBody>
          <a:bodyPr/>
          <a:lstStyle/>
          <a:p>
            <a:r>
              <a:rPr lang="en-US" sz="2400" dirty="0"/>
              <a:t>WS2812B &amp; HALL </a:t>
            </a:r>
            <a:r>
              <a:rPr lang="en-US" sz="2400" dirty="0" err="1"/>
              <a:t>EFFECt</a:t>
            </a:r>
            <a:r>
              <a:rPr lang="en-US" sz="2400" dirty="0"/>
              <a:t> SYSTEM</a:t>
            </a:r>
            <a:endParaRPr lang="en-US" sz="2400" b="0" dirty="0">
              <a:solidFill>
                <a:srgbClr val="000000"/>
              </a:solidFill>
            </a:endParaRPr>
          </a:p>
          <a:p>
            <a:endParaRPr lang="en-US" sz="2400"/>
          </a:p>
        </p:txBody>
      </p:sp>
      <p:pic>
        <p:nvPicPr>
          <p:cNvPr id="6" name="Picture 5" descr="A close up of a strip of lights&#10;&#10;Description automatically generated">
            <a:extLst>
              <a:ext uri="{FF2B5EF4-FFF2-40B4-BE49-F238E27FC236}">
                <a16:creationId xmlns:a16="http://schemas.microsoft.com/office/drawing/2014/main" id="{377FF809-A253-C808-C638-0A0521331852}"/>
              </a:ext>
            </a:extLst>
          </p:cNvPr>
          <p:cNvPicPr>
            <a:picLocks noChangeAspect="1"/>
          </p:cNvPicPr>
          <p:nvPr/>
        </p:nvPicPr>
        <p:blipFill>
          <a:blip r:embed="rId3"/>
          <a:stretch>
            <a:fillRect/>
          </a:stretch>
        </p:blipFill>
        <p:spPr>
          <a:xfrm>
            <a:off x="2525815" y="1385086"/>
            <a:ext cx="3866745" cy="5160729"/>
          </a:xfrm>
          <a:prstGeom prst="rect">
            <a:avLst/>
          </a:prstGeom>
        </p:spPr>
      </p:pic>
    </p:spTree>
    <p:extLst>
      <p:ext uri="{BB962C8B-B14F-4D97-AF65-F5344CB8AC3E}">
        <p14:creationId xmlns:p14="http://schemas.microsoft.com/office/powerpoint/2010/main" val="3620338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dirty="0">
                <a:solidFill>
                  <a:srgbClr val="000000"/>
                </a:solidFill>
              </a:rPr>
              <a:t>WS2812B control using PWM - Completed</a:t>
            </a:r>
            <a:endParaRPr lang="en-US" sz="2200" i="1" dirty="0">
              <a:solidFill>
                <a:srgbClr val="000000"/>
              </a:solidFill>
              <a:latin typeface="Arial" panose="020B0604020202020204" pitchFamily="34" charset="0"/>
              <a:cs typeface="Arial" panose="020B0604020202020204" pitchFamily="34" charset="0"/>
            </a:endParaRPr>
          </a:p>
          <a:p>
            <a:pPr marL="1085850" lvl="1">
              <a:buFont typeface="Courier New"/>
              <a:buChar char="o"/>
            </a:pPr>
            <a:r>
              <a:rPr lang="en-US" sz="2200" i="1" dirty="0">
                <a:solidFill>
                  <a:srgbClr val="000000"/>
                </a:solidFill>
              </a:rPr>
              <a:t>24-bit color signals to each pixel</a:t>
            </a:r>
          </a:p>
          <a:p>
            <a:pPr marL="342900" indent="-342900">
              <a:buFont typeface="Arial"/>
              <a:buChar char="•"/>
            </a:pPr>
            <a:r>
              <a:rPr lang="en-US" sz="2200" i="1" dirty="0">
                <a:solidFill>
                  <a:srgbClr val="000000"/>
                </a:solidFill>
              </a:rPr>
              <a:t>I2C Control - Completed</a:t>
            </a:r>
            <a:endParaRPr lang="en-US" sz="2200" i="1" dirty="0">
              <a:solidFill>
                <a:srgbClr val="000000"/>
              </a:solidFill>
              <a:latin typeface="Arial" panose="020B0604020202020204" pitchFamily="34" charset="0"/>
              <a:cs typeface="Arial" panose="020B0604020202020204" pitchFamily="34" charset="0"/>
            </a:endParaRPr>
          </a:p>
          <a:p>
            <a:pPr marL="1085850" lvl="1">
              <a:buFont typeface="Courier New"/>
              <a:buChar char="o"/>
            </a:pPr>
            <a:r>
              <a:rPr lang="en-US" sz="2200" i="1" dirty="0">
                <a:solidFill>
                  <a:srgbClr val="000000"/>
                </a:solidFill>
              </a:rPr>
              <a:t>Multiple addressable MCP23017 slave devices reading hall effect sensors</a:t>
            </a:r>
            <a:endParaRPr lang="en-US" sz="2200" i="1" dirty="0">
              <a:solidFill>
                <a:srgbClr val="000000"/>
              </a:solidFill>
              <a:latin typeface="Arial" panose="020B0604020202020204" pitchFamily="34" charset="0"/>
              <a:cs typeface="Arial" panose="020B0604020202020204" pitchFamily="34" charset="0"/>
            </a:endParaRPr>
          </a:p>
          <a:p>
            <a:pPr marL="342900" indent="-342900">
              <a:buFont typeface="Arial"/>
              <a:buChar char="•"/>
            </a:pPr>
            <a:endParaRPr lang="en-US" sz="2200" i="1" dirty="0">
              <a:solidFill>
                <a:srgbClr val="000000"/>
              </a:solidFill>
              <a:latin typeface="Arial" panose="020B0604020202020204" pitchFamily="34" charset="0"/>
              <a:cs typeface="Arial" panose="020B0604020202020204" pitchFamily="34" charset="0"/>
            </a:endParaRPr>
          </a:p>
          <a:p>
            <a:pPr marL="1085850" lvl="1">
              <a:buFont typeface="Courier New"/>
              <a:buChar char="o"/>
            </a:pPr>
            <a:endParaRPr lang="en-US" sz="2200" i="1" dirty="0">
              <a:solidFill>
                <a:srgbClr val="000000"/>
              </a:solidFill>
              <a:latin typeface="Arial" panose="020B0604020202020204" pitchFamily="34" charset="0"/>
              <a:cs typeface="Arial" panose="020B0604020202020204" pitchFamily="34" charset="0"/>
            </a:endParaRP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WS2812B &amp; HALL </a:t>
            </a:r>
            <a:r>
              <a:rPr lang="en-US" sz="2400" dirty="0" err="1"/>
              <a:t>EFFECt</a:t>
            </a:r>
            <a:r>
              <a:rPr lang="en-US" sz="2400" dirty="0"/>
              <a:t> SYSTEM</a:t>
            </a:r>
            <a:endParaRPr lang="en-US" dirty="0"/>
          </a:p>
        </p:txBody>
      </p:sp>
      <p:pic>
        <p:nvPicPr>
          <p:cNvPr id="2" name="Picture 1" descr="A circuit board with wires and wires&#10;&#10;Description automatically generated">
            <a:extLst>
              <a:ext uri="{FF2B5EF4-FFF2-40B4-BE49-F238E27FC236}">
                <a16:creationId xmlns:a16="http://schemas.microsoft.com/office/drawing/2014/main" id="{7B9D3356-E0EA-2C19-A4EA-C1C3C961AF23}"/>
              </a:ext>
            </a:extLst>
          </p:cNvPr>
          <p:cNvPicPr>
            <a:picLocks noChangeAspect="1"/>
          </p:cNvPicPr>
          <p:nvPr/>
        </p:nvPicPr>
        <p:blipFill>
          <a:blip r:embed="rId3"/>
          <a:stretch>
            <a:fillRect/>
          </a:stretch>
        </p:blipFill>
        <p:spPr>
          <a:xfrm>
            <a:off x="4409795" y="3216929"/>
            <a:ext cx="3574117" cy="2855820"/>
          </a:xfrm>
          <a:prstGeom prst="rect">
            <a:avLst/>
          </a:prstGeom>
        </p:spPr>
      </p:pic>
      <p:pic>
        <p:nvPicPr>
          <p:cNvPr id="4" name="Picture 3" descr="A circuit board with wires and a light&#10;&#10;Description automatically generated">
            <a:extLst>
              <a:ext uri="{FF2B5EF4-FFF2-40B4-BE49-F238E27FC236}">
                <a16:creationId xmlns:a16="http://schemas.microsoft.com/office/drawing/2014/main" id="{DCDAE07F-D593-ED99-DED4-56AB8AF57F80}"/>
              </a:ext>
            </a:extLst>
          </p:cNvPr>
          <p:cNvPicPr>
            <a:picLocks noChangeAspect="1"/>
          </p:cNvPicPr>
          <p:nvPr/>
        </p:nvPicPr>
        <p:blipFill>
          <a:blip r:embed="rId4"/>
          <a:stretch>
            <a:fillRect/>
          </a:stretch>
        </p:blipFill>
        <p:spPr>
          <a:xfrm rot="5400000">
            <a:off x="470376" y="3552695"/>
            <a:ext cx="2783286" cy="2106424"/>
          </a:xfrm>
          <a:prstGeom prst="rect">
            <a:avLst/>
          </a:prstGeom>
        </p:spPr>
      </p:pic>
    </p:spTree>
    <p:extLst>
      <p:ext uri="{BB962C8B-B14F-4D97-AF65-F5344CB8AC3E}">
        <p14:creationId xmlns:p14="http://schemas.microsoft.com/office/powerpoint/2010/main" val="1704002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405700"/>
            <a:ext cx="8229600" cy="5306971"/>
          </a:xfrm>
        </p:spPr>
        <p:txBody>
          <a:bodyPr>
            <a:noAutofit/>
          </a:bodyPr>
          <a:lstStyle/>
          <a:p>
            <a:pPr marL="342900" indent="-342900">
              <a:buFont typeface="Arial"/>
              <a:buChar char="•"/>
            </a:pPr>
            <a:r>
              <a:rPr lang="en-US" sz="2200" i="1" dirty="0">
                <a:solidFill>
                  <a:srgbClr val="000000"/>
                </a:solidFill>
              </a:rPr>
              <a:t>USB OTG</a:t>
            </a:r>
          </a:p>
          <a:p>
            <a:pPr marL="1085850" lvl="1" indent="-342900">
              <a:buFont typeface="Courier New"/>
              <a:buChar char="o"/>
            </a:pPr>
            <a:r>
              <a:rPr lang="en-US" sz="2200" i="1" dirty="0">
                <a:solidFill>
                  <a:srgbClr val="000000"/>
                </a:solidFill>
                <a:latin typeface="Arial" panose="020B0604020202020204" pitchFamily="34" charset="0"/>
                <a:cs typeface="Arial" panose="020B0604020202020204" pitchFamily="34" charset="0"/>
              </a:rPr>
              <a:t>Able to receive data from computer in a buffer to be loaded into the program</a:t>
            </a:r>
            <a:endParaRPr lang="en-US"/>
          </a:p>
          <a:p>
            <a:pPr marL="342900" indent="-342900">
              <a:buFont typeface="Arial"/>
              <a:buChar char="•"/>
            </a:pPr>
            <a:r>
              <a:rPr lang="en-US" sz="2200" i="1" dirty="0">
                <a:solidFill>
                  <a:srgbClr val="000000"/>
                </a:solidFill>
                <a:latin typeface="Arial" panose="020B0604020202020204" pitchFamily="34" charset="0"/>
                <a:cs typeface="Arial" panose="020B0604020202020204" pitchFamily="34" charset="0"/>
              </a:rPr>
              <a:t>SD Card</a:t>
            </a:r>
            <a:endParaRPr lang="en-US"/>
          </a:p>
          <a:p>
            <a:pPr marL="1085850" lvl="1" indent="-342900">
              <a:buFont typeface="Courier New"/>
              <a:buChar char="o"/>
            </a:pPr>
            <a:r>
              <a:rPr lang="en-US" sz="2200" i="1" dirty="0">
                <a:solidFill>
                  <a:srgbClr val="000000"/>
                </a:solidFill>
              </a:rPr>
              <a:t>Able to recognize MicroSD card and send and receive data using SPI</a:t>
            </a:r>
          </a:p>
          <a:p>
            <a:pPr marL="342900" indent="-342900">
              <a:buFont typeface="Arial,Sans-Serif"/>
              <a:buChar char="•"/>
            </a:pPr>
            <a:r>
              <a:rPr lang="en-US" sz="2200" i="1" dirty="0">
                <a:solidFill>
                  <a:srgbClr val="000000"/>
                </a:solidFill>
              </a:rPr>
              <a:t>LCD</a:t>
            </a:r>
            <a:endParaRPr lang="en-US" sz="2200" dirty="0">
              <a:solidFill>
                <a:srgbClr val="000000"/>
              </a:solidFill>
            </a:endParaRPr>
          </a:p>
          <a:p>
            <a:pPr marL="1085850" lvl="1" indent="-342900">
              <a:buFont typeface="Courier New,monospace"/>
              <a:buChar char="o"/>
            </a:pPr>
            <a:r>
              <a:rPr lang="en-US" sz="2200" i="1" dirty="0">
                <a:solidFill>
                  <a:srgbClr val="000000"/>
                </a:solidFill>
              </a:rPr>
              <a:t>Displayed text on LCD using STM32F091</a:t>
            </a:r>
            <a:endParaRPr lang="en-US" sz="2200" dirty="0">
              <a:solidFill>
                <a:srgbClr val="000000"/>
              </a:solidFill>
            </a:endParaRPr>
          </a:p>
          <a:p>
            <a:pPr marL="342900" indent="-342900">
              <a:buFont typeface="Arial,Sans-Serif"/>
              <a:buChar char="•"/>
            </a:pPr>
            <a:r>
              <a:rPr lang="en-US" sz="2200" i="1" dirty="0">
                <a:solidFill>
                  <a:srgbClr val="000000"/>
                </a:solidFill>
              </a:rPr>
              <a:t>Keypad</a:t>
            </a:r>
            <a:endParaRPr lang="en-US" sz="2200" dirty="0">
              <a:solidFill>
                <a:srgbClr val="000000"/>
              </a:solidFill>
            </a:endParaRPr>
          </a:p>
          <a:p>
            <a:pPr marL="1085850" lvl="1">
              <a:buFont typeface="Courier New,monospace"/>
              <a:buChar char="o"/>
            </a:pPr>
            <a:r>
              <a:rPr lang="en-US" sz="2200" i="1" dirty="0">
                <a:solidFill>
                  <a:srgbClr val="000000"/>
                </a:solidFill>
              </a:rPr>
              <a:t>Received keypad input using an STM32F091</a:t>
            </a:r>
            <a:endParaRPr lang="en-US" dirty="0"/>
          </a:p>
          <a:p>
            <a:pPr marL="1085850" lvl="1">
              <a:buFont typeface="Courier New"/>
              <a:buChar char="o"/>
            </a:pPr>
            <a:endParaRPr lang="en-US" sz="2200" i="1" dirty="0">
              <a:solidFill>
                <a:srgbClr val="000000"/>
              </a:solidFill>
              <a:latin typeface="Arial" panose="020B0604020202020204" pitchFamily="34" charset="0"/>
              <a:cs typeface="Arial" panose="020B0604020202020204" pitchFamily="34" charset="0"/>
            </a:endParaRPr>
          </a:p>
          <a:p>
            <a:pPr marL="1085850" lvl="1">
              <a:buFont typeface="Courier New"/>
              <a:buChar char="o"/>
            </a:pPr>
            <a:endParaRPr lang="en-US" sz="2200" i="1" dirty="0">
              <a:solidFill>
                <a:srgbClr val="000000"/>
              </a:solidFill>
              <a:latin typeface="Arial" panose="020B0604020202020204" pitchFamily="34" charset="0"/>
              <a:cs typeface="Arial" panose="020B0604020202020204" pitchFamily="34" charset="0"/>
            </a:endParaRP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User </a:t>
            </a:r>
            <a:r>
              <a:rPr lang="en-US" sz="2400" dirty="0" err="1"/>
              <a:t>INterface</a:t>
            </a:r>
          </a:p>
        </p:txBody>
      </p:sp>
    </p:spTree>
    <p:extLst>
      <p:ext uri="{BB962C8B-B14F-4D97-AF65-F5344CB8AC3E}">
        <p14:creationId xmlns:p14="http://schemas.microsoft.com/office/powerpoint/2010/main" val="4229776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 program&#10;&#10;Description automatically generated">
            <a:extLst>
              <a:ext uri="{FF2B5EF4-FFF2-40B4-BE49-F238E27FC236}">
                <a16:creationId xmlns:a16="http://schemas.microsoft.com/office/drawing/2014/main" id="{BC958714-81D6-3068-4763-5A656EDAD0AC}"/>
              </a:ext>
            </a:extLst>
          </p:cNvPr>
          <p:cNvPicPr>
            <a:picLocks noChangeAspect="1"/>
          </p:cNvPicPr>
          <p:nvPr/>
        </p:nvPicPr>
        <p:blipFill>
          <a:blip r:embed="rId3"/>
          <a:stretch>
            <a:fillRect/>
          </a:stretch>
        </p:blipFill>
        <p:spPr>
          <a:xfrm>
            <a:off x="336550" y="1480672"/>
            <a:ext cx="8470900" cy="3890305"/>
          </a:xfrm>
          <a:prstGeom prst="rect">
            <a:avLst/>
          </a:prstGeom>
        </p:spPr>
      </p:pic>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Overview</a:t>
            </a:r>
          </a:p>
        </p:txBody>
      </p:sp>
      <p:sp>
        <p:nvSpPr>
          <p:cNvPr id="2" name="Rectangle 1">
            <a:extLst>
              <a:ext uri="{FF2B5EF4-FFF2-40B4-BE49-F238E27FC236}">
                <a16:creationId xmlns:a16="http://schemas.microsoft.com/office/drawing/2014/main" id="{2C5F836B-5404-F47B-87EF-59A818E9E741}"/>
              </a:ext>
            </a:extLst>
          </p:cNvPr>
          <p:cNvSpPr/>
          <p:nvPr/>
        </p:nvSpPr>
        <p:spPr>
          <a:xfrm>
            <a:off x="544010" y="4337612"/>
            <a:ext cx="590309" cy="214132"/>
          </a:xfrm>
          <a:prstGeom prst="rect">
            <a:avLst/>
          </a:prstGeom>
          <a:solidFill>
            <a:schemeClr val="accent2">
              <a:lumMod val="40000"/>
              <a:lumOff val="60000"/>
            </a:schemeClr>
          </a:solidFill>
          <a:ln w="63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6202B9-AD61-25A5-EC11-42CEB3C68DCA}"/>
              </a:ext>
            </a:extLst>
          </p:cNvPr>
          <p:cNvSpPr/>
          <p:nvPr/>
        </p:nvSpPr>
        <p:spPr>
          <a:xfrm>
            <a:off x="544009" y="4667491"/>
            <a:ext cx="590309" cy="214132"/>
          </a:xfrm>
          <a:prstGeom prst="rect">
            <a:avLst/>
          </a:prstGeom>
          <a:solidFill>
            <a:srgbClr val="F7F2C3"/>
          </a:solidFill>
          <a:ln w="63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997C91-5D5C-2435-6718-437E54C543DA}"/>
              </a:ext>
            </a:extLst>
          </p:cNvPr>
          <p:cNvSpPr/>
          <p:nvPr/>
        </p:nvSpPr>
        <p:spPr>
          <a:xfrm>
            <a:off x="544010" y="5003156"/>
            <a:ext cx="590309" cy="214132"/>
          </a:xfrm>
          <a:prstGeom prst="rect">
            <a:avLst/>
          </a:prstGeom>
          <a:solidFill>
            <a:srgbClr val="D8F7D7"/>
          </a:solidFill>
          <a:ln w="63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21C893-30D9-0DD6-78AC-DE96EB964573}"/>
              </a:ext>
            </a:extLst>
          </p:cNvPr>
          <p:cNvSpPr txBox="1"/>
          <p:nvPr/>
        </p:nvSpPr>
        <p:spPr>
          <a:xfrm>
            <a:off x="1133302" y="4291392"/>
            <a:ext cx="12913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Not Started</a:t>
            </a:r>
            <a:endParaRPr lang="en-US" dirty="0">
              <a:cs typeface="Calibri"/>
            </a:endParaRPr>
          </a:p>
        </p:txBody>
      </p:sp>
      <p:sp>
        <p:nvSpPr>
          <p:cNvPr id="10" name="TextBox 9">
            <a:extLst>
              <a:ext uri="{FF2B5EF4-FFF2-40B4-BE49-F238E27FC236}">
                <a16:creationId xmlns:a16="http://schemas.microsoft.com/office/drawing/2014/main" id="{AD303374-DB8A-6C00-9DEB-44A6839AB395}"/>
              </a:ext>
            </a:extLst>
          </p:cNvPr>
          <p:cNvSpPr txBox="1"/>
          <p:nvPr/>
        </p:nvSpPr>
        <p:spPr>
          <a:xfrm>
            <a:off x="1133302" y="4621269"/>
            <a:ext cx="12913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In Progress</a:t>
            </a:r>
          </a:p>
        </p:txBody>
      </p:sp>
      <p:sp>
        <p:nvSpPr>
          <p:cNvPr id="12" name="TextBox 11">
            <a:extLst>
              <a:ext uri="{FF2B5EF4-FFF2-40B4-BE49-F238E27FC236}">
                <a16:creationId xmlns:a16="http://schemas.microsoft.com/office/drawing/2014/main" id="{EAA05141-9A75-A2BF-2EBB-BBC3C9E5BFAE}"/>
              </a:ext>
            </a:extLst>
          </p:cNvPr>
          <p:cNvSpPr txBox="1"/>
          <p:nvPr/>
        </p:nvSpPr>
        <p:spPr>
          <a:xfrm>
            <a:off x="1133302" y="4956937"/>
            <a:ext cx="12913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Completed</a:t>
            </a:r>
            <a:endParaRPr lang="en-US" dirty="0">
              <a:cs typeface="Calibri"/>
            </a:endParaRPr>
          </a:p>
        </p:txBody>
      </p:sp>
    </p:spTree>
    <p:extLst>
      <p:ext uri="{BB962C8B-B14F-4D97-AF65-F5344CB8AC3E}">
        <p14:creationId xmlns:p14="http://schemas.microsoft.com/office/powerpoint/2010/main" val="42758724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General I/O &amp; Import/Storage</a:t>
            </a:r>
          </a:p>
        </p:txBody>
      </p:sp>
      <p:pic>
        <p:nvPicPr>
          <p:cNvPr id="4" name="Picture 3" descr="A diagram of a computer program&#10;&#10;Description automatically generated">
            <a:extLst>
              <a:ext uri="{FF2B5EF4-FFF2-40B4-BE49-F238E27FC236}">
                <a16:creationId xmlns:a16="http://schemas.microsoft.com/office/drawing/2014/main" id="{32524767-2FF0-4166-E238-1FCE99FCC279}"/>
              </a:ext>
            </a:extLst>
          </p:cNvPr>
          <p:cNvPicPr>
            <a:picLocks noChangeAspect="1"/>
          </p:cNvPicPr>
          <p:nvPr/>
        </p:nvPicPr>
        <p:blipFill>
          <a:blip r:embed="rId3"/>
          <a:stretch>
            <a:fillRect/>
          </a:stretch>
        </p:blipFill>
        <p:spPr>
          <a:xfrm>
            <a:off x="454718" y="1633880"/>
            <a:ext cx="2418144" cy="3747894"/>
          </a:xfrm>
          <a:prstGeom prst="rect">
            <a:avLst/>
          </a:prstGeom>
        </p:spPr>
      </p:pic>
      <p:pic>
        <p:nvPicPr>
          <p:cNvPr id="5" name="Picture 4" descr="A diagram of a computer program&#10;&#10;Description automatically generated">
            <a:extLst>
              <a:ext uri="{FF2B5EF4-FFF2-40B4-BE49-F238E27FC236}">
                <a16:creationId xmlns:a16="http://schemas.microsoft.com/office/drawing/2014/main" id="{E29F4FAE-E918-5CB8-D133-C138EA2CAABD}"/>
              </a:ext>
            </a:extLst>
          </p:cNvPr>
          <p:cNvPicPr>
            <a:picLocks noChangeAspect="1"/>
          </p:cNvPicPr>
          <p:nvPr/>
        </p:nvPicPr>
        <p:blipFill>
          <a:blip r:embed="rId4"/>
          <a:stretch>
            <a:fillRect/>
          </a:stretch>
        </p:blipFill>
        <p:spPr>
          <a:xfrm>
            <a:off x="3199518" y="1631671"/>
            <a:ext cx="2602207" cy="3464831"/>
          </a:xfrm>
          <a:prstGeom prst="rect">
            <a:avLst/>
          </a:prstGeom>
        </p:spPr>
      </p:pic>
      <p:pic>
        <p:nvPicPr>
          <p:cNvPr id="7" name="Picture 6" descr="A diagram of a computer program&#10;&#10;Description automatically generated">
            <a:extLst>
              <a:ext uri="{FF2B5EF4-FFF2-40B4-BE49-F238E27FC236}">
                <a16:creationId xmlns:a16="http://schemas.microsoft.com/office/drawing/2014/main" id="{B2080C77-DC00-3958-792B-79B42288FCE8}"/>
              </a:ext>
            </a:extLst>
          </p:cNvPr>
          <p:cNvPicPr>
            <a:picLocks noChangeAspect="1"/>
          </p:cNvPicPr>
          <p:nvPr/>
        </p:nvPicPr>
        <p:blipFill>
          <a:blip r:embed="rId5"/>
          <a:stretch>
            <a:fillRect/>
          </a:stretch>
        </p:blipFill>
        <p:spPr>
          <a:xfrm>
            <a:off x="6082651" y="1632294"/>
            <a:ext cx="2603579" cy="3468264"/>
          </a:xfrm>
          <a:prstGeom prst="rect">
            <a:avLst/>
          </a:prstGeom>
        </p:spPr>
      </p:pic>
    </p:spTree>
    <p:extLst>
      <p:ext uri="{BB962C8B-B14F-4D97-AF65-F5344CB8AC3E}">
        <p14:creationId xmlns:p14="http://schemas.microsoft.com/office/powerpoint/2010/main" val="18995873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General I/O</a:t>
            </a:r>
          </a:p>
        </p:txBody>
      </p:sp>
      <p:pic>
        <p:nvPicPr>
          <p:cNvPr id="2" name="Picture 1" descr="A diagram of a computer system&#10;&#10;Description automatically generated">
            <a:extLst>
              <a:ext uri="{FF2B5EF4-FFF2-40B4-BE49-F238E27FC236}">
                <a16:creationId xmlns:a16="http://schemas.microsoft.com/office/drawing/2014/main" id="{96AB8534-F5F6-332D-F4DB-DACA172F62FE}"/>
              </a:ext>
            </a:extLst>
          </p:cNvPr>
          <p:cNvPicPr>
            <a:picLocks noChangeAspect="1"/>
          </p:cNvPicPr>
          <p:nvPr/>
        </p:nvPicPr>
        <p:blipFill>
          <a:blip r:embed="rId3"/>
          <a:stretch>
            <a:fillRect/>
          </a:stretch>
        </p:blipFill>
        <p:spPr>
          <a:xfrm>
            <a:off x="4142032" y="2184895"/>
            <a:ext cx="4693825" cy="2495377"/>
          </a:xfrm>
          <a:prstGeom prst="rect">
            <a:avLst/>
          </a:prstGeom>
        </p:spPr>
      </p:pic>
      <p:pic>
        <p:nvPicPr>
          <p:cNvPr id="3" name="Picture 2" descr="A diagram of a computer hardware system&#10;&#10;Description automatically generated">
            <a:extLst>
              <a:ext uri="{FF2B5EF4-FFF2-40B4-BE49-F238E27FC236}">
                <a16:creationId xmlns:a16="http://schemas.microsoft.com/office/drawing/2014/main" id="{CC226E44-9383-B45B-63BC-AA0E21852C35}"/>
              </a:ext>
            </a:extLst>
          </p:cNvPr>
          <p:cNvPicPr>
            <a:picLocks noChangeAspect="1"/>
          </p:cNvPicPr>
          <p:nvPr/>
        </p:nvPicPr>
        <p:blipFill>
          <a:blip r:embed="rId4"/>
          <a:stretch>
            <a:fillRect/>
          </a:stretch>
        </p:blipFill>
        <p:spPr>
          <a:xfrm>
            <a:off x="487014" y="1623788"/>
            <a:ext cx="3576471" cy="4319870"/>
          </a:xfrm>
          <a:prstGeom prst="rect">
            <a:avLst/>
          </a:prstGeom>
        </p:spPr>
      </p:pic>
    </p:spTree>
    <p:extLst>
      <p:ext uri="{BB962C8B-B14F-4D97-AF65-F5344CB8AC3E}">
        <p14:creationId xmlns:p14="http://schemas.microsoft.com/office/powerpoint/2010/main" val="6834815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Computer Application – </a:t>
            </a:r>
            <a:r>
              <a:rPr lang="en-US" sz="2400"/>
              <a:t>Overview</a:t>
            </a:r>
            <a:endParaRPr lang="en-US" sz="2400" dirty="0"/>
          </a:p>
        </p:txBody>
      </p:sp>
      <p:sp>
        <p:nvSpPr>
          <p:cNvPr id="4" name="Text Placeholder 12">
            <a:extLst>
              <a:ext uri="{FF2B5EF4-FFF2-40B4-BE49-F238E27FC236}">
                <a16:creationId xmlns:a16="http://schemas.microsoft.com/office/drawing/2014/main" id="{AADAABA5-B194-F120-37B3-DDF4ACBA8B5A}"/>
              </a:ext>
            </a:extLst>
          </p:cNvPr>
          <p:cNvSpPr>
            <a:spLocks noGrp="1"/>
          </p:cNvSpPr>
          <p:nvPr>
            <p:ph type="body" idx="12"/>
          </p:nvPr>
        </p:nvSpPr>
        <p:spPr>
          <a:xfrm>
            <a:off x="457200" y="1370957"/>
            <a:ext cx="7793082" cy="3896328"/>
          </a:xfrm>
        </p:spPr>
        <p:txBody>
          <a:bodyPr>
            <a:noAutofit/>
          </a:bodyPr>
          <a:lstStyle/>
          <a:p>
            <a:r>
              <a:rPr lang="en-US" sz="2000" b="1" i="1" dirty="0">
                <a:solidFill>
                  <a:srgbClr val="000000"/>
                </a:solidFill>
              </a:rPr>
              <a:t>Page 1: Map Creation</a:t>
            </a:r>
          </a:p>
          <a:p>
            <a:pPr marL="342900" indent="-342900">
              <a:buFont typeface="Arial"/>
              <a:buChar char="•"/>
            </a:pPr>
            <a:r>
              <a:rPr lang="en-US" sz="2000" i="1" dirty="0">
                <a:solidFill>
                  <a:srgbClr val="000000"/>
                </a:solidFill>
              </a:rPr>
              <a:t>Users can select a hex type and assign it to the map</a:t>
            </a:r>
          </a:p>
          <a:p>
            <a:pPr marL="342900" indent="-342900">
              <a:buFont typeface="Arial"/>
              <a:buChar char="•"/>
            </a:pPr>
            <a:r>
              <a:rPr lang="en-US" sz="2000" i="1" dirty="0">
                <a:solidFill>
                  <a:srgbClr val="000000"/>
                </a:solidFill>
              </a:rPr>
              <a:t>Types: Floor, Wall, Character, Enemy, and Chest</a:t>
            </a:r>
          </a:p>
          <a:p>
            <a:endParaRPr lang="en-US" sz="2000" i="1" dirty="0">
              <a:solidFill>
                <a:srgbClr val="000000"/>
              </a:solidFill>
            </a:endParaRPr>
          </a:p>
          <a:p>
            <a:r>
              <a:rPr lang="en-US" sz="2000" b="1" i="1" dirty="0">
                <a:solidFill>
                  <a:srgbClr val="000000"/>
                </a:solidFill>
              </a:rPr>
              <a:t>Page 2: Character Creation</a:t>
            </a:r>
            <a:endParaRPr lang="en-US" sz="2000" b="1" i="1" dirty="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i="1" dirty="0"/>
              <a:t>Users can input their character's name, class, and stats</a:t>
            </a:r>
            <a:endParaRPr lang="en-US" sz="2000" b="1" i="1" dirty="0"/>
          </a:p>
          <a:p>
            <a:endParaRPr lang="en-US" sz="2000" i="1" dirty="0"/>
          </a:p>
          <a:p>
            <a:r>
              <a:rPr lang="en-US" sz="2000" b="1" i="1" dirty="0"/>
              <a:t>Export to Microcontroller</a:t>
            </a:r>
          </a:p>
          <a:p>
            <a:pPr marL="342900" indent="-342900">
              <a:buFont typeface="Arial"/>
              <a:buChar char="•"/>
            </a:pPr>
            <a:r>
              <a:rPr lang="en-US" sz="2000" i="1" dirty="0">
                <a:solidFill>
                  <a:srgbClr val="000000"/>
                </a:solidFill>
              </a:rPr>
              <a:t>Maps and characters are translated into a text file for export</a:t>
            </a:r>
            <a:endParaRPr lang="en-US" sz="2000" i="1">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i="1" dirty="0">
                <a:solidFill>
                  <a:srgbClr val="000000"/>
                </a:solidFill>
              </a:rPr>
              <a:t>USB receives text file through USB-OTG</a:t>
            </a:r>
            <a:endParaRPr lang="en-US" sz="2000" i="1" dirty="0">
              <a:solidFill>
                <a:srgbClr val="000000"/>
              </a:solidFill>
              <a:latin typeface="Arial" panose="020B0604020202020204" pitchFamily="34" charset="0"/>
              <a:cs typeface="Arial" panose="020B0604020202020204" pitchFamily="34" charset="0"/>
            </a:endParaRPr>
          </a:p>
          <a:p>
            <a:pPr marL="342900" indent="-342900">
              <a:buFont typeface="Arial"/>
              <a:buChar char="•"/>
            </a:pPr>
            <a:endParaRPr lang="en-US" sz="2000" i="1" dirty="0">
              <a:solidFill>
                <a:srgbClr val="000000"/>
              </a:solidFill>
              <a:latin typeface="Arial" panose="020B0604020202020204" pitchFamily="34" charset="0"/>
              <a:cs typeface="Arial" panose="020B0604020202020204" pitchFamily="34" charset="0"/>
            </a:endParaRPr>
          </a:p>
          <a:p>
            <a:endParaRPr lang="en-US" sz="2000" b="1" i="1"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09946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Computer Application</a:t>
            </a:r>
            <a:r>
              <a:rPr lang="en-US" sz="2400"/>
              <a:t> – Main Page View</a:t>
            </a:r>
            <a:endParaRPr lang="en-US" sz="2400" dirty="0"/>
          </a:p>
        </p:txBody>
      </p:sp>
      <p:sp>
        <p:nvSpPr>
          <p:cNvPr id="5" name="TextBox 4">
            <a:extLst>
              <a:ext uri="{FF2B5EF4-FFF2-40B4-BE49-F238E27FC236}">
                <a16:creationId xmlns:a16="http://schemas.microsoft.com/office/drawing/2014/main" id="{E5B802BC-0C84-076B-C3C1-32565FB75B50}"/>
              </a:ext>
            </a:extLst>
          </p:cNvPr>
          <p:cNvSpPr txBox="1"/>
          <p:nvPr/>
        </p:nvSpPr>
        <p:spPr>
          <a:xfrm>
            <a:off x="203420" y="2082024"/>
            <a:ext cx="15211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Arial"/>
                <a:ea typeface="Calibri"/>
                <a:cs typeface="Calibri"/>
              </a:rPr>
              <a:t>Hex Type Selection</a:t>
            </a:r>
          </a:p>
        </p:txBody>
      </p:sp>
      <p:sp>
        <p:nvSpPr>
          <p:cNvPr id="7" name="TextBox 6">
            <a:extLst>
              <a:ext uri="{FF2B5EF4-FFF2-40B4-BE49-F238E27FC236}">
                <a16:creationId xmlns:a16="http://schemas.microsoft.com/office/drawing/2014/main" id="{FA5FD1CD-D6D2-FAE6-2F85-1458E64B45D1}"/>
              </a:ext>
            </a:extLst>
          </p:cNvPr>
          <p:cNvSpPr txBox="1"/>
          <p:nvPr/>
        </p:nvSpPr>
        <p:spPr>
          <a:xfrm>
            <a:off x="330420" y="4933174"/>
            <a:ext cx="14386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ea typeface="Calibri"/>
                <a:cs typeface="Calibri"/>
              </a:rPr>
              <a:t>Export as </a:t>
            </a:r>
            <a:r>
              <a:rPr lang="en-US" dirty="0">
                <a:latin typeface="Arial"/>
                <a:ea typeface="Calibri"/>
                <a:cs typeface="Calibri"/>
              </a:rPr>
              <a:t>Text File</a:t>
            </a:r>
          </a:p>
        </p:txBody>
      </p:sp>
      <p:sp>
        <p:nvSpPr>
          <p:cNvPr id="9" name="TextBox 8">
            <a:extLst>
              <a:ext uri="{FF2B5EF4-FFF2-40B4-BE49-F238E27FC236}">
                <a16:creationId xmlns:a16="http://schemas.microsoft.com/office/drawing/2014/main" id="{BF8B01B1-2372-7552-56EF-42C121AE9B56}"/>
              </a:ext>
            </a:extLst>
          </p:cNvPr>
          <p:cNvSpPr txBox="1"/>
          <p:nvPr/>
        </p:nvSpPr>
        <p:spPr>
          <a:xfrm>
            <a:off x="5302470" y="5784074"/>
            <a:ext cx="11465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ea typeface="Calibri"/>
                <a:cs typeface="Calibri"/>
              </a:rPr>
              <a:t>16x16 Hex Map</a:t>
            </a:r>
            <a:endParaRPr lang="en-US" dirty="0">
              <a:latin typeface="Arial"/>
              <a:ea typeface="Calibri"/>
              <a:cs typeface="Calibri"/>
            </a:endParaRPr>
          </a:p>
        </p:txBody>
      </p:sp>
      <p:pic>
        <p:nvPicPr>
          <p:cNvPr id="10" name="Picture 9" descr="A screenshot of a game&#10;&#10;Description automatically generated">
            <a:extLst>
              <a:ext uri="{FF2B5EF4-FFF2-40B4-BE49-F238E27FC236}">
                <a16:creationId xmlns:a16="http://schemas.microsoft.com/office/drawing/2014/main" id="{380B1E3D-B7E9-86BE-902E-BEE4CAF2A30E}"/>
              </a:ext>
            </a:extLst>
          </p:cNvPr>
          <p:cNvPicPr>
            <a:picLocks noChangeAspect="1"/>
          </p:cNvPicPr>
          <p:nvPr/>
        </p:nvPicPr>
        <p:blipFill>
          <a:blip r:embed="rId3"/>
          <a:stretch>
            <a:fillRect/>
          </a:stretch>
        </p:blipFill>
        <p:spPr>
          <a:xfrm>
            <a:off x="2152650" y="1714500"/>
            <a:ext cx="6635750" cy="3543300"/>
          </a:xfrm>
          <a:prstGeom prst="rect">
            <a:avLst/>
          </a:prstGeom>
        </p:spPr>
      </p:pic>
      <p:cxnSp>
        <p:nvCxnSpPr>
          <p:cNvPr id="12" name="Straight Arrow Connector 11">
            <a:extLst>
              <a:ext uri="{FF2B5EF4-FFF2-40B4-BE49-F238E27FC236}">
                <a16:creationId xmlns:a16="http://schemas.microsoft.com/office/drawing/2014/main" id="{FC6678A1-1841-C711-64E5-9BE7C253FCB2}"/>
              </a:ext>
            </a:extLst>
          </p:cNvPr>
          <p:cNvCxnSpPr/>
          <p:nvPr/>
        </p:nvCxnSpPr>
        <p:spPr>
          <a:xfrm flipV="1">
            <a:off x="1676400" y="4832350"/>
            <a:ext cx="68580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C81A0BE-6894-F2F4-C047-CFEFB88B0AEE}"/>
              </a:ext>
            </a:extLst>
          </p:cNvPr>
          <p:cNvCxnSpPr>
            <a:cxnSpLocks/>
          </p:cNvCxnSpPr>
          <p:nvPr/>
        </p:nvCxnSpPr>
        <p:spPr>
          <a:xfrm>
            <a:off x="1543050" y="2406650"/>
            <a:ext cx="7429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E94DBFC1-5A72-CFD9-1376-FD0540FA11CF}"/>
              </a:ext>
            </a:extLst>
          </p:cNvPr>
          <p:cNvSpPr txBox="1"/>
          <p:nvPr/>
        </p:nvSpPr>
        <p:spPr>
          <a:xfrm>
            <a:off x="2229366" y="1883429"/>
            <a:ext cx="11988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ea typeface="Calibri"/>
                <a:cs typeface="Calibri"/>
              </a:rPr>
              <a:t>Hex Selection</a:t>
            </a:r>
          </a:p>
        </p:txBody>
      </p:sp>
      <p:cxnSp>
        <p:nvCxnSpPr>
          <p:cNvPr id="14" name="Straight Arrow Connector 13">
            <a:extLst>
              <a:ext uri="{FF2B5EF4-FFF2-40B4-BE49-F238E27FC236}">
                <a16:creationId xmlns:a16="http://schemas.microsoft.com/office/drawing/2014/main" id="{4FD16DEC-4CB3-FB95-2CA2-E7DC9C4DCC17}"/>
              </a:ext>
            </a:extLst>
          </p:cNvPr>
          <p:cNvCxnSpPr>
            <a:cxnSpLocks/>
          </p:cNvCxnSpPr>
          <p:nvPr/>
        </p:nvCxnSpPr>
        <p:spPr>
          <a:xfrm flipH="1" flipV="1">
            <a:off x="5873750" y="5092700"/>
            <a:ext cx="0" cy="6540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0121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Computer Application</a:t>
            </a:r>
          </a:p>
        </p:txBody>
      </p:sp>
      <p:pic>
        <p:nvPicPr>
          <p:cNvPr id="4" name="Picture 3" descr="A diagram of a class&#10;&#10;Description automatically generated">
            <a:extLst>
              <a:ext uri="{FF2B5EF4-FFF2-40B4-BE49-F238E27FC236}">
                <a16:creationId xmlns:a16="http://schemas.microsoft.com/office/drawing/2014/main" id="{218F1D57-DBEA-8275-52CB-4DBE7D1F1F56}"/>
              </a:ext>
            </a:extLst>
          </p:cNvPr>
          <p:cNvPicPr>
            <a:picLocks noChangeAspect="1"/>
          </p:cNvPicPr>
          <p:nvPr/>
        </p:nvPicPr>
        <p:blipFill>
          <a:blip r:embed="rId3"/>
          <a:stretch>
            <a:fillRect/>
          </a:stretch>
        </p:blipFill>
        <p:spPr>
          <a:xfrm>
            <a:off x="242099" y="1712707"/>
            <a:ext cx="4725588" cy="3755061"/>
          </a:xfrm>
          <a:prstGeom prst="rect">
            <a:avLst/>
          </a:prstGeom>
        </p:spPr>
      </p:pic>
      <p:pic>
        <p:nvPicPr>
          <p:cNvPr id="5" name="Picture 4" descr="A diagram of a structure&#10;&#10;Description automatically generated">
            <a:extLst>
              <a:ext uri="{FF2B5EF4-FFF2-40B4-BE49-F238E27FC236}">
                <a16:creationId xmlns:a16="http://schemas.microsoft.com/office/drawing/2014/main" id="{28D3F390-2B6C-38B8-D9C4-E98A8AA66E0B}"/>
              </a:ext>
            </a:extLst>
          </p:cNvPr>
          <p:cNvPicPr>
            <a:picLocks noChangeAspect="1"/>
          </p:cNvPicPr>
          <p:nvPr/>
        </p:nvPicPr>
        <p:blipFill>
          <a:blip r:embed="rId4"/>
          <a:stretch>
            <a:fillRect/>
          </a:stretch>
        </p:blipFill>
        <p:spPr>
          <a:xfrm>
            <a:off x="4890276" y="1676878"/>
            <a:ext cx="4114604" cy="4349850"/>
          </a:xfrm>
          <a:prstGeom prst="rect">
            <a:avLst/>
          </a:prstGeom>
        </p:spPr>
      </p:pic>
    </p:spTree>
    <p:extLst>
      <p:ext uri="{BB962C8B-B14F-4D97-AF65-F5344CB8AC3E}">
        <p14:creationId xmlns:p14="http://schemas.microsoft.com/office/powerpoint/2010/main" val="11343716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369868"/>
            <a:ext cx="8236766" cy="5213812"/>
          </a:xfrm>
        </p:spPr>
        <p:txBody>
          <a:bodyPr>
            <a:noAutofit/>
          </a:bodyPr>
          <a:lstStyle/>
          <a:p>
            <a:pPr marL="342900" indent="-342900">
              <a:buFont typeface="Arial"/>
              <a:buChar char="•"/>
            </a:pPr>
            <a:r>
              <a:rPr lang="en-US" sz="2200" i="1" dirty="0"/>
              <a:t>Microcontroller</a:t>
            </a:r>
            <a:endParaRPr lang="en-US" sz="2200" i="1" dirty="0">
              <a:latin typeface="Arial" panose="020B0604020202020204" pitchFamily="34" charset="0"/>
              <a:cs typeface="Arial" panose="020B0604020202020204" pitchFamily="34" charset="0"/>
            </a:endParaRPr>
          </a:p>
          <a:p>
            <a:pPr marL="342900" indent="-342900">
              <a:buFont typeface="Arial"/>
              <a:buChar char="•"/>
            </a:pPr>
            <a:r>
              <a:rPr lang="en-US" sz="2200" i="1" dirty="0"/>
              <a:t>Hall Effect Sensors</a:t>
            </a:r>
          </a:p>
          <a:p>
            <a:pPr marL="285750" indent="-285750">
              <a:buFont typeface="Arial" panose="020B0604020202020204" pitchFamily="34" charset="0"/>
              <a:buChar char="•"/>
            </a:pPr>
            <a:r>
              <a:rPr lang="en-US" sz="2200" i="1" dirty="0"/>
              <a:t>I2C IO Expanders</a:t>
            </a:r>
            <a:endParaRPr lang="en-US" sz="2200"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i="1" dirty="0"/>
              <a:t>LEDs</a:t>
            </a:r>
          </a:p>
          <a:p>
            <a:pPr marL="285750" indent="-285750">
              <a:buFont typeface="Arial" panose="020B0604020202020204" pitchFamily="34" charset="0"/>
              <a:buChar char="•"/>
            </a:pPr>
            <a:r>
              <a:rPr lang="en-US" sz="2200" i="1" dirty="0"/>
              <a:t>LCD</a:t>
            </a:r>
          </a:p>
          <a:p>
            <a:pPr marL="285750" indent="-285750">
              <a:buFont typeface="Arial" panose="020B0604020202020204" pitchFamily="34" charset="0"/>
              <a:buChar char="•"/>
            </a:pPr>
            <a:r>
              <a:rPr lang="en-US" sz="2200" i="1" dirty="0"/>
              <a:t>Keypad</a:t>
            </a:r>
          </a:p>
          <a:p>
            <a:pPr marL="285750" indent="-285750">
              <a:buFont typeface="Arial" panose="020B0604020202020204" pitchFamily="34" charset="0"/>
              <a:buChar char="•"/>
            </a:pPr>
            <a:r>
              <a:rPr lang="en-US" sz="2200" i="1" dirty="0"/>
              <a:t>Micro SD Reader</a:t>
            </a:r>
            <a:endParaRPr lang="en-US" sz="2200"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200" i="1" dirty="0"/>
              <a:t>Buck Converter</a:t>
            </a: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Contents</a:t>
            </a:r>
            <a:endParaRPr lang="en-US" sz="2400" dirty="0"/>
          </a:p>
        </p:txBody>
      </p:sp>
    </p:spTree>
    <p:extLst>
      <p:ext uri="{BB962C8B-B14F-4D97-AF65-F5344CB8AC3E}">
        <p14:creationId xmlns:p14="http://schemas.microsoft.com/office/powerpoint/2010/main" val="3910445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Gameplay – </a:t>
            </a:r>
            <a:r>
              <a:rPr lang="en-US" sz="2400"/>
              <a:t>General Overview</a:t>
            </a:r>
            <a:endParaRPr lang="en-US" sz="2400" dirty="0"/>
          </a:p>
        </p:txBody>
      </p:sp>
      <p:sp>
        <p:nvSpPr>
          <p:cNvPr id="6" name="TextBox 5">
            <a:extLst>
              <a:ext uri="{FF2B5EF4-FFF2-40B4-BE49-F238E27FC236}">
                <a16:creationId xmlns:a16="http://schemas.microsoft.com/office/drawing/2014/main" id="{A4E3359B-F325-8048-447D-16790D16F87A}"/>
              </a:ext>
            </a:extLst>
          </p:cNvPr>
          <p:cNvSpPr txBox="1"/>
          <p:nvPr/>
        </p:nvSpPr>
        <p:spPr>
          <a:xfrm>
            <a:off x="478899" y="1541458"/>
            <a:ext cx="7856948"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i="1" dirty="0">
                <a:solidFill>
                  <a:srgbClr val="000000"/>
                </a:solidFill>
                <a:latin typeface="Arial"/>
                <a:cs typeface="Arial"/>
              </a:rPr>
              <a:t>Initialization</a:t>
            </a:r>
            <a:endParaRPr lang="en-US" sz="2200" i="1" dirty="0">
              <a:solidFill>
                <a:srgbClr val="000000"/>
              </a:solidFill>
              <a:latin typeface="Arial"/>
              <a:cs typeface="Arial"/>
            </a:endParaRPr>
          </a:p>
          <a:p>
            <a:pPr marL="285750" indent="-285750">
              <a:buFont typeface="Arial"/>
              <a:buChar char="•"/>
            </a:pPr>
            <a:r>
              <a:rPr lang="en-US" sz="2200" i="1" dirty="0">
                <a:latin typeface="Arial"/>
                <a:ea typeface="Calibri"/>
                <a:cs typeface="Arial"/>
              </a:rPr>
              <a:t>Receives game input from USB communication</a:t>
            </a:r>
          </a:p>
          <a:p>
            <a:pPr marL="285750" indent="-285750">
              <a:buFont typeface="Arial"/>
              <a:buChar char="•"/>
            </a:pPr>
            <a:r>
              <a:rPr lang="en-US" sz="2200" i="1" dirty="0">
                <a:latin typeface="Arial"/>
                <a:ea typeface="Calibri"/>
                <a:cs typeface="Arial"/>
              </a:rPr>
              <a:t>Map data stored array of hexagon objects</a:t>
            </a:r>
          </a:p>
          <a:p>
            <a:pPr marL="285750" indent="-285750">
              <a:buFont typeface="Arial"/>
              <a:buChar char="•"/>
            </a:pPr>
            <a:r>
              <a:rPr lang="en-US" sz="2200" i="1" dirty="0">
                <a:latin typeface="Arial"/>
                <a:ea typeface="Calibri"/>
                <a:cs typeface="Arial"/>
              </a:rPr>
              <a:t>Character data stored in priority queue of character objects</a:t>
            </a:r>
          </a:p>
          <a:p>
            <a:r>
              <a:rPr lang="en-US" sz="2200" b="1" i="1" dirty="0">
                <a:latin typeface="Arial"/>
                <a:ea typeface="Calibri"/>
                <a:cs typeface="Arial"/>
              </a:rPr>
              <a:t>Movement</a:t>
            </a:r>
          </a:p>
          <a:p>
            <a:pPr marL="285750" indent="-285750">
              <a:buFont typeface="Arial"/>
              <a:buChar char="•"/>
            </a:pPr>
            <a:r>
              <a:rPr lang="en-US" sz="2200" i="1" dirty="0">
                <a:latin typeface="Arial"/>
                <a:ea typeface="Calibri"/>
                <a:cs typeface="Arial"/>
              </a:rPr>
              <a:t>Moves players efficiently using A* algorithm</a:t>
            </a:r>
          </a:p>
          <a:p>
            <a:pPr marL="285750" indent="-285750">
              <a:buFont typeface="Arial"/>
              <a:buChar char="•"/>
            </a:pPr>
            <a:r>
              <a:rPr lang="en-US" sz="2200" i="1" dirty="0">
                <a:latin typeface="Arial"/>
                <a:ea typeface="Calibri"/>
                <a:cs typeface="Arial"/>
              </a:rPr>
              <a:t>Updates map after a player confirms move</a:t>
            </a:r>
          </a:p>
          <a:p>
            <a:r>
              <a:rPr lang="en-US" sz="2200" b="1" i="1" dirty="0">
                <a:latin typeface="Arial"/>
                <a:ea typeface="Calibri"/>
                <a:cs typeface="Arial"/>
              </a:rPr>
              <a:t>Combat</a:t>
            </a:r>
            <a:endParaRPr lang="en-US" sz="2200" i="1" dirty="0">
              <a:latin typeface="Arial"/>
              <a:ea typeface="Calibri"/>
              <a:cs typeface="Arial"/>
            </a:endParaRPr>
          </a:p>
          <a:p>
            <a:pPr marL="342900" indent="-342900">
              <a:buFont typeface="Arial"/>
              <a:buChar char="•"/>
            </a:pPr>
            <a:r>
              <a:rPr lang="en-US" sz="2200" i="1" dirty="0">
                <a:latin typeface="Arial"/>
                <a:ea typeface="Calibri"/>
                <a:cs typeface="Arial"/>
              </a:rPr>
              <a:t>Determines which character will prevail in combat based on a combination of character statistics</a:t>
            </a:r>
            <a:endParaRPr lang="en-US" sz="2200" b="1" i="1" dirty="0">
              <a:latin typeface="Arial"/>
              <a:ea typeface="Calibri"/>
              <a:cs typeface="Arial"/>
            </a:endParaRPr>
          </a:p>
          <a:p>
            <a:pPr marL="342900" indent="-342900">
              <a:buFont typeface="Arial"/>
              <a:buChar char="•"/>
            </a:pPr>
            <a:r>
              <a:rPr lang="en-US" sz="2200" i="1" dirty="0">
                <a:latin typeface="Arial"/>
                <a:ea typeface="Calibri"/>
                <a:cs typeface="Arial"/>
              </a:rPr>
              <a:t>Remove a character from map and turn order when out of health</a:t>
            </a:r>
          </a:p>
          <a:p>
            <a:pPr marL="285750" indent="-285750">
              <a:buFont typeface="Arial"/>
              <a:buChar char="•"/>
            </a:pPr>
            <a:endParaRPr lang="en-US" dirty="0">
              <a:latin typeface="Calibri"/>
              <a:ea typeface="Calibri"/>
              <a:cs typeface="Calibri"/>
            </a:endParaRPr>
          </a:p>
        </p:txBody>
      </p:sp>
    </p:spTree>
    <p:extLst>
      <p:ext uri="{BB962C8B-B14F-4D97-AF65-F5344CB8AC3E}">
        <p14:creationId xmlns:p14="http://schemas.microsoft.com/office/powerpoint/2010/main" val="547024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B5B51-0249-C4EA-F7C8-F701EB9887D7}"/>
              </a:ext>
            </a:extLst>
          </p:cNvPr>
          <p:cNvSpPr>
            <a:spLocks noGrp="1"/>
          </p:cNvSpPr>
          <p:nvPr>
            <p:ph type="title"/>
          </p:nvPr>
        </p:nvSpPr>
        <p:spPr/>
        <p:txBody>
          <a:bodyPr/>
          <a:lstStyle/>
          <a:p>
            <a:r>
              <a:rPr lang="en-US" dirty="0" err="1"/>
              <a:t>SOFTware</a:t>
            </a:r>
            <a:r>
              <a:rPr lang="en-US" dirty="0"/>
              <a:t> development status</a:t>
            </a:r>
            <a:endParaRPr lang="en-US"/>
          </a:p>
        </p:txBody>
      </p:sp>
      <p:sp>
        <p:nvSpPr>
          <p:cNvPr id="3" name="Text Placeholder 2">
            <a:extLst>
              <a:ext uri="{FF2B5EF4-FFF2-40B4-BE49-F238E27FC236}">
                <a16:creationId xmlns:a16="http://schemas.microsoft.com/office/drawing/2014/main" id="{8BB054CA-A25F-613B-F239-00429AFFF7A7}"/>
              </a:ext>
            </a:extLst>
          </p:cNvPr>
          <p:cNvSpPr>
            <a:spLocks noGrp="1"/>
          </p:cNvSpPr>
          <p:nvPr>
            <p:ph type="body" idx="11"/>
          </p:nvPr>
        </p:nvSpPr>
        <p:spPr/>
        <p:txBody>
          <a:bodyPr/>
          <a:lstStyle/>
          <a:p>
            <a:r>
              <a:rPr lang="en-US" sz="2400" dirty="0"/>
              <a:t>Gameplay – general overview</a:t>
            </a:r>
            <a:endParaRPr lang="en-US" sz="2400"/>
          </a:p>
        </p:txBody>
      </p:sp>
      <p:sp>
        <p:nvSpPr>
          <p:cNvPr id="4" name="Text Placeholder 3">
            <a:extLst>
              <a:ext uri="{FF2B5EF4-FFF2-40B4-BE49-F238E27FC236}">
                <a16:creationId xmlns:a16="http://schemas.microsoft.com/office/drawing/2014/main" id="{0311E127-07F2-2075-56EE-077C1207DB26}"/>
              </a:ext>
            </a:extLst>
          </p:cNvPr>
          <p:cNvSpPr>
            <a:spLocks noGrp="1"/>
          </p:cNvSpPr>
          <p:nvPr>
            <p:ph type="body" idx="12"/>
          </p:nvPr>
        </p:nvSpPr>
        <p:spPr>
          <a:xfrm>
            <a:off x="457200" y="1608139"/>
            <a:ext cx="4694891" cy="4326469"/>
          </a:xfrm>
        </p:spPr>
        <p:txBody>
          <a:bodyPr/>
          <a:lstStyle/>
          <a:p>
            <a:pPr marL="285750" indent="-285750">
              <a:buFont typeface="Arial"/>
              <a:buChar char="•"/>
            </a:pPr>
            <a:r>
              <a:rPr lang="en-US" sz="2200" i="1" dirty="0"/>
              <a:t>Specific character types and hexagon types inherit from a main class</a:t>
            </a:r>
          </a:p>
          <a:p>
            <a:pPr marL="285750" indent="-285750">
              <a:buFont typeface="Arial"/>
              <a:buChar char="•"/>
            </a:pPr>
            <a:r>
              <a:rPr lang="en-US" sz="2200" i="1" err="1"/>
              <a:t>GameCharacter</a:t>
            </a:r>
            <a:r>
              <a:rPr lang="en-US" sz="2200" i="1" dirty="0"/>
              <a:t> and </a:t>
            </a:r>
            <a:r>
              <a:rPr lang="en-US" sz="2200" i="1" err="1"/>
              <a:t>GameMap</a:t>
            </a:r>
            <a:r>
              <a:rPr lang="en-US" sz="2200" i="1" dirty="0"/>
              <a:t> classes contain data structures that hold their respective objects</a:t>
            </a:r>
          </a:p>
        </p:txBody>
      </p:sp>
      <p:pic>
        <p:nvPicPr>
          <p:cNvPr id="5" name="Picture 4" descr="A screenshot of a computer&#10;&#10;Description automatically generated">
            <a:extLst>
              <a:ext uri="{FF2B5EF4-FFF2-40B4-BE49-F238E27FC236}">
                <a16:creationId xmlns:a16="http://schemas.microsoft.com/office/drawing/2014/main" id="{A4011F0B-6766-3551-4230-3CB34B62DF32}"/>
              </a:ext>
            </a:extLst>
          </p:cNvPr>
          <p:cNvPicPr>
            <a:picLocks noChangeAspect="1"/>
          </p:cNvPicPr>
          <p:nvPr/>
        </p:nvPicPr>
        <p:blipFill>
          <a:blip r:embed="rId3"/>
          <a:stretch>
            <a:fillRect/>
          </a:stretch>
        </p:blipFill>
        <p:spPr>
          <a:xfrm>
            <a:off x="5058335" y="1498787"/>
            <a:ext cx="3733800" cy="4667250"/>
          </a:xfrm>
          <a:prstGeom prst="rect">
            <a:avLst/>
          </a:prstGeom>
        </p:spPr>
      </p:pic>
    </p:spTree>
    <p:extLst>
      <p:ext uri="{BB962C8B-B14F-4D97-AF65-F5344CB8AC3E}">
        <p14:creationId xmlns:p14="http://schemas.microsoft.com/office/powerpoint/2010/main" val="3911651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Gameplay – Important Classes and Structs</a:t>
            </a:r>
          </a:p>
        </p:txBody>
      </p:sp>
      <p:pic>
        <p:nvPicPr>
          <p:cNvPr id="2" name="Picture 1" descr="A diagram of a game&#10;&#10;Description automatically generated">
            <a:extLst>
              <a:ext uri="{FF2B5EF4-FFF2-40B4-BE49-F238E27FC236}">
                <a16:creationId xmlns:a16="http://schemas.microsoft.com/office/drawing/2014/main" id="{D7C3A6ED-534C-04CE-E094-F5467615315E}"/>
              </a:ext>
            </a:extLst>
          </p:cNvPr>
          <p:cNvPicPr>
            <a:picLocks noChangeAspect="1"/>
          </p:cNvPicPr>
          <p:nvPr/>
        </p:nvPicPr>
        <p:blipFill>
          <a:blip r:embed="rId3"/>
          <a:stretch>
            <a:fillRect/>
          </a:stretch>
        </p:blipFill>
        <p:spPr>
          <a:xfrm>
            <a:off x="6321649" y="1893852"/>
            <a:ext cx="2524723" cy="1939876"/>
          </a:xfrm>
          <a:prstGeom prst="rect">
            <a:avLst/>
          </a:prstGeom>
        </p:spPr>
      </p:pic>
      <p:pic>
        <p:nvPicPr>
          <p:cNvPr id="7" name="Picture 6" descr="A diagram of a character&#10;&#10;Description automatically generated">
            <a:extLst>
              <a:ext uri="{FF2B5EF4-FFF2-40B4-BE49-F238E27FC236}">
                <a16:creationId xmlns:a16="http://schemas.microsoft.com/office/drawing/2014/main" id="{506B73D8-47AE-CDB1-40FA-6E89E43CEF28}"/>
              </a:ext>
            </a:extLst>
          </p:cNvPr>
          <p:cNvPicPr>
            <a:picLocks noChangeAspect="1"/>
          </p:cNvPicPr>
          <p:nvPr/>
        </p:nvPicPr>
        <p:blipFill>
          <a:blip r:embed="rId4"/>
          <a:stretch>
            <a:fillRect/>
          </a:stretch>
        </p:blipFill>
        <p:spPr>
          <a:xfrm>
            <a:off x="119754" y="1784021"/>
            <a:ext cx="2955080" cy="2774911"/>
          </a:xfrm>
          <a:prstGeom prst="rect">
            <a:avLst/>
          </a:prstGeom>
        </p:spPr>
      </p:pic>
      <p:pic>
        <p:nvPicPr>
          <p:cNvPr id="3" name="Picture 2">
            <a:extLst>
              <a:ext uri="{FF2B5EF4-FFF2-40B4-BE49-F238E27FC236}">
                <a16:creationId xmlns:a16="http://schemas.microsoft.com/office/drawing/2014/main" id="{0944B8F8-7E7C-9853-5F2D-069786ADA0C4}"/>
              </a:ext>
            </a:extLst>
          </p:cNvPr>
          <p:cNvPicPr>
            <a:picLocks noChangeAspect="1"/>
          </p:cNvPicPr>
          <p:nvPr/>
        </p:nvPicPr>
        <p:blipFill>
          <a:blip r:embed="rId5"/>
          <a:stretch>
            <a:fillRect/>
          </a:stretch>
        </p:blipFill>
        <p:spPr>
          <a:xfrm>
            <a:off x="3111500" y="1611313"/>
            <a:ext cx="2921000" cy="4905375"/>
          </a:xfrm>
          <a:prstGeom prst="rect">
            <a:avLst/>
          </a:prstGeom>
        </p:spPr>
      </p:pic>
    </p:spTree>
    <p:extLst>
      <p:ext uri="{BB962C8B-B14F-4D97-AF65-F5344CB8AC3E}">
        <p14:creationId xmlns:p14="http://schemas.microsoft.com/office/powerpoint/2010/main" val="11495890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Gameplay – Hexagon Map</a:t>
            </a:r>
          </a:p>
        </p:txBody>
      </p:sp>
      <p:pic>
        <p:nvPicPr>
          <p:cNvPr id="9" name="Picture 8">
            <a:extLst>
              <a:ext uri="{FF2B5EF4-FFF2-40B4-BE49-F238E27FC236}">
                <a16:creationId xmlns:a16="http://schemas.microsoft.com/office/drawing/2014/main" id="{B8C2D407-4220-143F-24CA-AF8B5A31B423}"/>
              </a:ext>
            </a:extLst>
          </p:cNvPr>
          <p:cNvPicPr>
            <a:picLocks noChangeAspect="1"/>
          </p:cNvPicPr>
          <p:nvPr/>
        </p:nvPicPr>
        <p:blipFill>
          <a:blip r:embed="rId3"/>
          <a:stretch>
            <a:fillRect/>
          </a:stretch>
        </p:blipFill>
        <p:spPr>
          <a:xfrm>
            <a:off x="570936" y="1600320"/>
            <a:ext cx="3755751" cy="4471674"/>
          </a:xfrm>
          <a:prstGeom prst="rect">
            <a:avLst/>
          </a:prstGeom>
        </p:spPr>
      </p:pic>
      <p:pic>
        <p:nvPicPr>
          <p:cNvPr id="2" name="Picture 1" descr="A diagram of a map&#10;&#10;Description automatically generated">
            <a:extLst>
              <a:ext uri="{FF2B5EF4-FFF2-40B4-BE49-F238E27FC236}">
                <a16:creationId xmlns:a16="http://schemas.microsoft.com/office/drawing/2014/main" id="{AF0F4D9E-09DD-4CFB-6BC2-ABA89C93AEE3}"/>
              </a:ext>
            </a:extLst>
          </p:cNvPr>
          <p:cNvPicPr>
            <a:picLocks noChangeAspect="1"/>
          </p:cNvPicPr>
          <p:nvPr/>
        </p:nvPicPr>
        <p:blipFill>
          <a:blip r:embed="rId4"/>
          <a:stretch>
            <a:fillRect/>
          </a:stretch>
        </p:blipFill>
        <p:spPr>
          <a:xfrm>
            <a:off x="5019675" y="2144713"/>
            <a:ext cx="3759200" cy="2574925"/>
          </a:xfrm>
          <a:prstGeom prst="rect">
            <a:avLst/>
          </a:prstGeom>
        </p:spPr>
      </p:pic>
    </p:spTree>
    <p:extLst>
      <p:ext uri="{BB962C8B-B14F-4D97-AF65-F5344CB8AC3E}">
        <p14:creationId xmlns:p14="http://schemas.microsoft.com/office/powerpoint/2010/main" val="21439565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Gameplay</a:t>
            </a:r>
          </a:p>
        </p:txBody>
      </p:sp>
      <p:pic>
        <p:nvPicPr>
          <p:cNvPr id="4" name="Picture 3" descr="A diagram of a game&#10;&#10;Description automatically generated">
            <a:extLst>
              <a:ext uri="{FF2B5EF4-FFF2-40B4-BE49-F238E27FC236}">
                <a16:creationId xmlns:a16="http://schemas.microsoft.com/office/drawing/2014/main" id="{C2CD43EA-20BB-B88C-DAB4-60E202B22ED1}"/>
              </a:ext>
            </a:extLst>
          </p:cNvPr>
          <p:cNvPicPr>
            <a:picLocks noChangeAspect="1"/>
          </p:cNvPicPr>
          <p:nvPr/>
        </p:nvPicPr>
        <p:blipFill>
          <a:blip r:embed="rId3"/>
          <a:stretch>
            <a:fillRect/>
          </a:stretch>
        </p:blipFill>
        <p:spPr>
          <a:xfrm>
            <a:off x="764269" y="1884437"/>
            <a:ext cx="3733561" cy="3611737"/>
          </a:xfrm>
          <a:prstGeom prst="rect">
            <a:avLst/>
          </a:prstGeom>
        </p:spPr>
      </p:pic>
      <p:pic>
        <p:nvPicPr>
          <p:cNvPr id="6" name="Picture 5" descr="A diagram of a character&#10;&#10;Description automatically generated">
            <a:extLst>
              <a:ext uri="{FF2B5EF4-FFF2-40B4-BE49-F238E27FC236}">
                <a16:creationId xmlns:a16="http://schemas.microsoft.com/office/drawing/2014/main" id="{F326B729-A8C9-ECFD-950F-FE345E9EBCAC}"/>
              </a:ext>
            </a:extLst>
          </p:cNvPr>
          <p:cNvPicPr>
            <a:picLocks noChangeAspect="1"/>
          </p:cNvPicPr>
          <p:nvPr/>
        </p:nvPicPr>
        <p:blipFill>
          <a:blip r:embed="rId4"/>
          <a:stretch>
            <a:fillRect/>
          </a:stretch>
        </p:blipFill>
        <p:spPr>
          <a:xfrm>
            <a:off x="5141179" y="1387783"/>
            <a:ext cx="2657785" cy="5238452"/>
          </a:xfrm>
          <a:prstGeom prst="rect">
            <a:avLst/>
          </a:prstGeom>
        </p:spPr>
      </p:pic>
    </p:spTree>
    <p:extLst>
      <p:ext uri="{BB962C8B-B14F-4D97-AF65-F5344CB8AC3E}">
        <p14:creationId xmlns:p14="http://schemas.microsoft.com/office/powerpoint/2010/main" val="26348351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Timeline</a:t>
            </a:r>
          </a:p>
        </p:txBody>
      </p:sp>
      <p:sp>
        <p:nvSpPr>
          <p:cNvPr id="8" name="Text Placeholder 2"/>
          <p:cNvSpPr>
            <a:spLocks noGrp="1"/>
          </p:cNvSpPr>
          <p:nvPr>
            <p:ph type="body" idx="11"/>
          </p:nvPr>
        </p:nvSpPr>
        <p:spPr>
          <a:xfrm>
            <a:off x="457200" y="924643"/>
            <a:ext cx="8229600" cy="442912"/>
          </a:xfrm>
        </p:spPr>
        <p:txBody>
          <a:bodyPr/>
          <a:lstStyle/>
          <a:p>
            <a:r>
              <a:rPr lang="en-US" sz="2400" dirty="0"/>
              <a:t>GANTT </a:t>
            </a:r>
            <a:r>
              <a:rPr lang="en-US" sz="2400" dirty="0" err="1"/>
              <a:t>CHart</a:t>
            </a:r>
          </a:p>
        </p:txBody>
      </p:sp>
      <p:pic>
        <p:nvPicPr>
          <p:cNvPr id="4" name="Picture 3" descr="A screenshot of a project management&#10;&#10;Description automatically generated">
            <a:extLst>
              <a:ext uri="{FF2B5EF4-FFF2-40B4-BE49-F238E27FC236}">
                <a16:creationId xmlns:a16="http://schemas.microsoft.com/office/drawing/2014/main" id="{2D0F3452-A99F-200B-B2BD-CB88758D1909}"/>
              </a:ext>
            </a:extLst>
          </p:cNvPr>
          <p:cNvPicPr>
            <a:picLocks noChangeAspect="1"/>
          </p:cNvPicPr>
          <p:nvPr/>
        </p:nvPicPr>
        <p:blipFill>
          <a:blip r:embed="rId3"/>
          <a:stretch>
            <a:fillRect/>
          </a:stretch>
        </p:blipFill>
        <p:spPr>
          <a:xfrm>
            <a:off x="329878" y="1570989"/>
            <a:ext cx="8495818" cy="4184795"/>
          </a:xfrm>
          <a:prstGeom prst="rect">
            <a:avLst/>
          </a:prstGeom>
        </p:spPr>
      </p:pic>
    </p:spTree>
    <p:extLst>
      <p:ext uri="{BB962C8B-B14F-4D97-AF65-F5344CB8AC3E}">
        <p14:creationId xmlns:p14="http://schemas.microsoft.com/office/powerpoint/2010/main" val="2642607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dirty="0"/>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5465714"/>
            <a:ext cx="8229600" cy="1117966"/>
          </a:xfrm>
        </p:spPr>
        <p:txBody>
          <a:bodyPr>
            <a:noAutofit/>
          </a:bodyPr>
          <a:lstStyle/>
          <a:p>
            <a:r>
              <a:rPr lang="en-US" sz="2000" b="1" dirty="0"/>
              <a:t>SELECTED: STM32F405VG</a:t>
            </a:r>
          </a:p>
        </p:txBody>
      </p:sp>
      <p:sp>
        <p:nvSpPr>
          <p:cNvPr id="8" name="Text Placeholder 2"/>
          <p:cNvSpPr>
            <a:spLocks noGrp="1"/>
          </p:cNvSpPr>
          <p:nvPr>
            <p:ph type="body" idx="11"/>
          </p:nvPr>
        </p:nvSpPr>
        <p:spPr>
          <a:xfrm>
            <a:off x="457200" y="924643"/>
            <a:ext cx="8229600" cy="442912"/>
          </a:xfrm>
        </p:spPr>
        <p:txBody>
          <a:bodyPr/>
          <a:lstStyle/>
          <a:p>
            <a:r>
              <a:rPr lang="en-US" sz="2400" b="0" dirty="0"/>
              <a:t>Microcontroller selection</a:t>
            </a:r>
            <a:endParaRPr lang="en-US" dirty="0"/>
          </a:p>
        </p:txBody>
      </p:sp>
      <p:pic>
        <p:nvPicPr>
          <p:cNvPr id="12" name="Picture 11" descr="A table with numbers and symbols&#10;&#10;Description automatically generated">
            <a:extLst>
              <a:ext uri="{FF2B5EF4-FFF2-40B4-BE49-F238E27FC236}">
                <a16:creationId xmlns:a16="http://schemas.microsoft.com/office/drawing/2014/main" id="{9ABA4FB8-F91F-2028-DDC6-7D9075F6D241}"/>
              </a:ext>
            </a:extLst>
          </p:cNvPr>
          <p:cNvPicPr>
            <a:picLocks noChangeAspect="1"/>
          </p:cNvPicPr>
          <p:nvPr/>
        </p:nvPicPr>
        <p:blipFill>
          <a:blip r:embed="rId3"/>
          <a:stretch>
            <a:fillRect/>
          </a:stretch>
        </p:blipFill>
        <p:spPr>
          <a:xfrm>
            <a:off x="128479" y="1454462"/>
            <a:ext cx="5622551" cy="3950073"/>
          </a:xfrm>
          <a:prstGeom prst="rect">
            <a:avLst/>
          </a:prstGeom>
        </p:spPr>
      </p:pic>
      <p:pic>
        <p:nvPicPr>
          <p:cNvPr id="14" name="Picture 13" descr="A close-up of a computer chip&#10;&#10;Description automatically generated">
            <a:extLst>
              <a:ext uri="{FF2B5EF4-FFF2-40B4-BE49-F238E27FC236}">
                <a16:creationId xmlns:a16="http://schemas.microsoft.com/office/drawing/2014/main" id="{F21CD5B9-1BE3-2C75-8AD7-36C02268785C}"/>
              </a:ext>
            </a:extLst>
          </p:cNvPr>
          <p:cNvPicPr>
            <a:picLocks noChangeAspect="1"/>
          </p:cNvPicPr>
          <p:nvPr/>
        </p:nvPicPr>
        <p:blipFill rotWithShape="1">
          <a:blip r:embed="rId4"/>
          <a:srcRect l="4167" r="3526" b="-316"/>
          <a:stretch/>
        </p:blipFill>
        <p:spPr>
          <a:xfrm>
            <a:off x="5798763" y="1750638"/>
            <a:ext cx="3227817" cy="3558449"/>
          </a:xfrm>
          <a:prstGeom prst="rect">
            <a:avLst/>
          </a:prstGeom>
        </p:spPr>
      </p:pic>
    </p:spTree>
    <p:extLst>
      <p:ext uri="{BB962C8B-B14F-4D97-AF65-F5344CB8AC3E}">
        <p14:creationId xmlns:p14="http://schemas.microsoft.com/office/powerpoint/2010/main" val="3422745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363519"/>
            <a:ext cx="8229600" cy="5306971"/>
          </a:xfrm>
        </p:spPr>
        <p:txBody>
          <a:bodyPr>
            <a:noAutofit/>
          </a:bodyPr>
          <a:lstStyle/>
          <a:p>
            <a:r>
              <a:rPr lang="en-US" sz="2000" b="1" i="1" dirty="0"/>
              <a:t>Selected:</a:t>
            </a:r>
            <a:r>
              <a:rPr lang="en-US" sz="2000" b="1" i="1" dirty="0">
                <a:solidFill>
                  <a:srgbClr val="000000"/>
                </a:solidFill>
              </a:rPr>
              <a:t> AH9246-P-B</a:t>
            </a:r>
            <a:endParaRPr lang="en-US" sz="2000" b="1" i="1">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i="1" dirty="0">
                <a:solidFill>
                  <a:srgbClr val="000000"/>
                </a:solidFill>
              </a:rPr>
              <a:t>Digital</a:t>
            </a:r>
          </a:p>
          <a:p>
            <a:pPr marL="342900" indent="-342900">
              <a:buFont typeface="Arial"/>
              <a:buChar char="•"/>
            </a:pPr>
            <a:r>
              <a:rPr lang="en-US" sz="2000" i="1" dirty="0">
                <a:solidFill>
                  <a:srgbClr val="000000"/>
                </a:solidFill>
              </a:rPr>
              <a:t>Operating Voltage: 2.5-5V</a:t>
            </a:r>
          </a:p>
          <a:p>
            <a:pPr marL="342900" indent="-342900">
              <a:buFont typeface="Arial"/>
              <a:buChar char="•"/>
            </a:pPr>
            <a:r>
              <a:rPr lang="en-US" sz="2000" i="1" dirty="0">
                <a:solidFill>
                  <a:srgbClr val="000000"/>
                </a:solidFill>
              </a:rPr>
              <a:t>Average supply current: 8 µA</a:t>
            </a:r>
            <a:endParaRPr lang="en-US" sz="2000" i="1" dirty="0">
              <a:solidFill>
                <a:srgbClr val="000000"/>
              </a:solidFill>
              <a:latin typeface="Arial" panose="020B0604020202020204" pitchFamily="34" charset="0"/>
              <a:cs typeface="Arial" panose="020B0604020202020204" pitchFamily="34" charset="0"/>
            </a:endParaRPr>
          </a:p>
          <a:p>
            <a:pPr marL="342900" indent="-342900">
              <a:buFont typeface="Arial"/>
              <a:buChar char="•"/>
            </a:pPr>
            <a:endParaRPr lang="en-US" sz="2000" i="1" dirty="0">
              <a:solidFill>
                <a:srgbClr val="000000"/>
              </a:solidFill>
              <a:latin typeface="Arial" panose="020B0604020202020204" pitchFamily="34" charset="0"/>
              <a:cs typeface="Arial" panose="020B0604020202020204" pitchFamily="34" charset="0"/>
            </a:endParaRPr>
          </a:p>
          <a:p>
            <a:r>
              <a:rPr lang="en-US" sz="2000" b="1" i="1" dirty="0">
                <a:solidFill>
                  <a:srgbClr val="000000"/>
                </a:solidFill>
              </a:rPr>
              <a:t>Alternative: SS49E</a:t>
            </a:r>
            <a:endParaRPr lang="en-US" sz="2000" b="1" i="1">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i="1" dirty="0">
                <a:solidFill>
                  <a:srgbClr val="000000"/>
                </a:solidFill>
              </a:rPr>
              <a:t>Analog</a:t>
            </a:r>
            <a:endParaRPr lang="en-US" sz="2000" i="1" dirty="0">
              <a:solidFill>
                <a:srgbClr val="000000"/>
              </a:solidFill>
              <a:latin typeface="Arial" panose="020B0604020202020204" pitchFamily="34" charset="0"/>
              <a:cs typeface="Arial" panose="020B0604020202020204" pitchFamily="34" charset="0"/>
            </a:endParaRPr>
          </a:p>
          <a:p>
            <a:pPr marL="342900" indent="-342900">
              <a:buFont typeface="Arial"/>
              <a:buChar char="•"/>
            </a:pPr>
            <a:r>
              <a:rPr lang="en-US" sz="2000" i="1" dirty="0">
                <a:solidFill>
                  <a:srgbClr val="000000"/>
                </a:solidFill>
              </a:rPr>
              <a:t>Operating Voltage: 4.5-6V</a:t>
            </a:r>
          </a:p>
          <a:p>
            <a:pPr marL="342900" indent="-342900">
              <a:buFont typeface="Arial"/>
              <a:buChar char="•"/>
            </a:pPr>
            <a:r>
              <a:rPr lang="en-US" sz="2000" i="1" dirty="0">
                <a:solidFill>
                  <a:srgbClr val="000000"/>
                </a:solidFill>
              </a:rPr>
              <a:t>Average supply current: 4.2 mA</a:t>
            </a:r>
            <a:endParaRPr lang="en-US" sz="2000" i="1"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b="0" dirty="0"/>
              <a:t>Hall Effect sensors</a:t>
            </a:r>
            <a:endParaRPr lang="en-US" dirty="0"/>
          </a:p>
        </p:txBody>
      </p:sp>
      <p:pic>
        <p:nvPicPr>
          <p:cNvPr id="2" name="Picture 1">
            <a:extLst>
              <a:ext uri="{FF2B5EF4-FFF2-40B4-BE49-F238E27FC236}">
                <a16:creationId xmlns:a16="http://schemas.microsoft.com/office/drawing/2014/main" id="{273E1096-A96A-50A9-301A-E6B928FA9C9C}"/>
              </a:ext>
            </a:extLst>
          </p:cNvPr>
          <p:cNvPicPr>
            <a:picLocks noChangeAspect="1"/>
          </p:cNvPicPr>
          <p:nvPr/>
        </p:nvPicPr>
        <p:blipFill>
          <a:blip r:embed="rId3"/>
          <a:stretch>
            <a:fillRect/>
          </a:stretch>
        </p:blipFill>
        <p:spPr>
          <a:xfrm>
            <a:off x="4763697" y="1369478"/>
            <a:ext cx="4383622" cy="1681366"/>
          </a:xfrm>
          <a:prstGeom prst="rect">
            <a:avLst/>
          </a:prstGeom>
        </p:spPr>
      </p:pic>
      <p:pic>
        <p:nvPicPr>
          <p:cNvPr id="3" name="Picture 2" descr="A black and silver electronic device&#10;&#10;Description automatically generated">
            <a:extLst>
              <a:ext uri="{FF2B5EF4-FFF2-40B4-BE49-F238E27FC236}">
                <a16:creationId xmlns:a16="http://schemas.microsoft.com/office/drawing/2014/main" id="{CC226FEB-C7FA-9BAD-3980-7712AA2AFB9B}"/>
              </a:ext>
            </a:extLst>
          </p:cNvPr>
          <p:cNvPicPr>
            <a:picLocks noChangeAspect="1"/>
          </p:cNvPicPr>
          <p:nvPr/>
        </p:nvPicPr>
        <p:blipFill rotWithShape="1">
          <a:blip r:embed="rId4"/>
          <a:srcRect r="3587" b="610"/>
          <a:stretch/>
        </p:blipFill>
        <p:spPr>
          <a:xfrm>
            <a:off x="5452688" y="3481986"/>
            <a:ext cx="2571325" cy="1940720"/>
          </a:xfrm>
          <a:prstGeom prst="rect">
            <a:avLst/>
          </a:prstGeom>
        </p:spPr>
      </p:pic>
    </p:spTree>
    <p:extLst>
      <p:ext uri="{BB962C8B-B14F-4D97-AF65-F5344CB8AC3E}">
        <p14:creationId xmlns:p14="http://schemas.microsoft.com/office/powerpoint/2010/main" val="14538141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369306"/>
            <a:ext cx="4381018" cy="5301184"/>
          </a:xfrm>
        </p:spPr>
        <p:txBody>
          <a:bodyPr>
            <a:noAutofit/>
          </a:bodyPr>
          <a:lstStyle/>
          <a:p>
            <a:r>
              <a:rPr lang="en-US" sz="2000" b="1" i="1" dirty="0"/>
              <a:t>Selected:</a:t>
            </a:r>
            <a:r>
              <a:rPr lang="en-US" sz="2000" b="1" i="1" dirty="0">
                <a:solidFill>
                  <a:srgbClr val="000000"/>
                </a:solidFill>
              </a:rPr>
              <a:t> MCP23017</a:t>
            </a:r>
            <a:endParaRPr lang="en-US" sz="2000" dirty="0">
              <a:solidFill>
                <a:srgbClr val="000000"/>
              </a:solidFill>
            </a:endParaRPr>
          </a:p>
          <a:p>
            <a:pPr marL="342900" indent="-342900">
              <a:buFont typeface="Arial,Sans-Serif"/>
              <a:buChar char="•"/>
            </a:pPr>
            <a:r>
              <a:rPr lang="en-US" sz="2000" i="1" dirty="0">
                <a:solidFill>
                  <a:srgbClr val="000000"/>
                </a:solidFill>
              </a:rPr>
              <a:t>Operating Voltage: 2.8-5.5V</a:t>
            </a:r>
            <a:endParaRPr lang="en-US" sz="2000" dirty="0">
              <a:solidFill>
                <a:srgbClr val="000000"/>
              </a:solidFill>
            </a:endParaRPr>
          </a:p>
          <a:p>
            <a:pPr marL="342900" indent="-342900">
              <a:buFont typeface="Arial,Sans-Serif"/>
              <a:buChar char="•"/>
            </a:pPr>
            <a:r>
              <a:rPr lang="en-US" sz="2000" i="1" dirty="0">
                <a:solidFill>
                  <a:srgbClr val="000000"/>
                </a:solidFill>
              </a:rPr>
              <a:t>Low standby current: 1 µA max</a:t>
            </a:r>
            <a:endParaRPr lang="en-US" sz="2000" dirty="0">
              <a:solidFill>
                <a:srgbClr val="000000"/>
              </a:solidFill>
              <a:latin typeface="Arial" panose="020B0604020202020204" pitchFamily="34" charset="0"/>
              <a:cs typeface="Arial" panose="020B0604020202020204" pitchFamily="34" charset="0"/>
            </a:endParaRPr>
          </a:p>
          <a:p>
            <a:pPr marL="342900" indent="-342900">
              <a:buFont typeface="Arial,Sans-Serif"/>
              <a:buChar char="•"/>
            </a:pPr>
            <a:r>
              <a:rPr lang="en-US" sz="2000" i="1" dirty="0">
                <a:solidFill>
                  <a:srgbClr val="000000"/>
                </a:solidFill>
              </a:rPr>
              <a:t>16 bit remote Bidirectional I/O pins</a:t>
            </a:r>
            <a:endParaRPr lang="en-US" sz="2000" dirty="0">
              <a:solidFill>
                <a:srgbClr val="000000"/>
              </a:solidFill>
            </a:endParaRPr>
          </a:p>
          <a:p>
            <a:pPr marL="342900" indent="-342900">
              <a:buFont typeface="Arial,Sans-Serif"/>
              <a:buChar char="•"/>
            </a:pPr>
            <a:endParaRPr lang="en-US" sz="2000" i="1" dirty="0">
              <a:solidFill>
                <a:srgbClr val="000000"/>
              </a:solidFill>
            </a:endParaRPr>
          </a:p>
          <a:p>
            <a:r>
              <a:rPr lang="en-US" sz="2000" b="1" i="1" dirty="0">
                <a:solidFill>
                  <a:srgbClr val="000000"/>
                </a:solidFill>
              </a:rPr>
              <a:t>Alternative: PCF8574</a:t>
            </a:r>
            <a:endParaRPr lang="en-US" sz="2000" dirty="0">
              <a:solidFill>
                <a:srgbClr val="000000"/>
              </a:solidFill>
              <a:latin typeface="Arial" panose="020B0604020202020204" pitchFamily="34" charset="0"/>
              <a:cs typeface="Arial" panose="020B0604020202020204" pitchFamily="34" charset="0"/>
            </a:endParaRPr>
          </a:p>
          <a:p>
            <a:pPr marL="342900" indent="-342900">
              <a:buFont typeface="Arial,Sans-Serif"/>
              <a:buChar char="•"/>
            </a:pPr>
            <a:r>
              <a:rPr lang="en-US" sz="2000" i="1" dirty="0">
                <a:solidFill>
                  <a:srgbClr val="000000"/>
                </a:solidFill>
              </a:rPr>
              <a:t>Operating supply voltage: 2.5-6V</a:t>
            </a:r>
            <a:endParaRPr lang="en-US" sz="2000" dirty="0">
              <a:solidFill>
                <a:srgbClr val="000000"/>
              </a:solidFill>
            </a:endParaRPr>
          </a:p>
          <a:p>
            <a:pPr marL="342900" indent="-342900">
              <a:buFont typeface="Arial,Sans-Serif"/>
              <a:buChar char="•"/>
            </a:pPr>
            <a:r>
              <a:rPr lang="en-US" sz="2000" i="1" dirty="0">
                <a:solidFill>
                  <a:srgbClr val="000000"/>
                </a:solidFill>
              </a:rPr>
              <a:t>Low standby current: 10 µA max</a:t>
            </a:r>
            <a:endParaRPr lang="en-US" sz="2000" dirty="0">
              <a:solidFill>
                <a:srgbClr val="000000"/>
              </a:solidFill>
            </a:endParaRPr>
          </a:p>
          <a:p>
            <a:pPr marL="342900" indent="-342900">
              <a:buFont typeface="Arial,Sans-Serif"/>
              <a:buChar char="•"/>
            </a:pPr>
            <a:r>
              <a:rPr lang="en-US" sz="2000" i="1" dirty="0">
                <a:solidFill>
                  <a:srgbClr val="000000"/>
                </a:solidFill>
              </a:rPr>
              <a:t>8 bit remote Bidirectional I/O pins</a:t>
            </a:r>
            <a:endParaRPr lang="en-US" dirty="0"/>
          </a:p>
          <a:p>
            <a:pPr marL="285750" indent="-285750">
              <a:buFont typeface="Arial" panose="020B0604020202020204" pitchFamily="34" charset="0"/>
              <a:buChar char="•"/>
            </a:pPr>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b="0" dirty="0"/>
              <a:t>I2c IO Expanders</a:t>
            </a:r>
            <a:endParaRPr lang="en-US" dirty="0"/>
          </a:p>
        </p:txBody>
      </p:sp>
      <p:pic>
        <p:nvPicPr>
          <p:cNvPr id="4" name="Picture 3" descr="A diagram of a circuit board&#10;&#10;Description automatically generated">
            <a:extLst>
              <a:ext uri="{FF2B5EF4-FFF2-40B4-BE49-F238E27FC236}">
                <a16:creationId xmlns:a16="http://schemas.microsoft.com/office/drawing/2014/main" id="{1EDE57B2-9C9F-CAC5-9CFD-E6C2B2D403FC}"/>
              </a:ext>
            </a:extLst>
          </p:cNvPr>
          <p:cNvPicPr>
            <a:picLocks noChangeAspect="1"/>
          </p:cNvPicPr>
          <p:nvPr/>
        </p:nvPicPr>
        <p:blipFill>
          <a:blip r:embed="rId3"/>
          <a:stretch>
            <a:fillRect/>
          </a:stretch>
        </p:blipFill>
        <p:spPr>
          <a:xfrm>
            <a:off x="5197475" y="1360488"/>
            <a:ext cx="3143250" cy="2409825"/>
          </a:xfrm>
          <a:prstGeom prst="rect">
            <a:avLst/>
          </a:prstGeom>
        </p:spPr>
      </p:pic>
      <p:pic>
        <p:nvPicPr>
          <p:cNvPr id="5" name="Picture 4" descr="A red square with black arrows&#10;&#10;Description automatically generated">
            <a:extLst>
              <a:ext uri="{FF2B5EF4-FFF2-40B4-BE49-F238E27FC236}">
                <a16:creationId xmlns:a16="http://schemas.microsoft.com/office/drawing/2014/main" id="{4BF3ED33-EFB5-ED69-FD1A-A43BA176F57E}"/>
              </a:ext>
            </a:extLst>
          </p:cNvPr>
          <p:cNvPicPr>
            <a:picLocks noChangeAspect="1"/>
          </p:cNvPicPr>
          <p:nvPr/>
        </p:nvPicPr>
        <p:blipFill>
          <a:blip r:embed="rId4"/>
          <a:stretch>
            <a:fillRect/>
          </a:stretch>
        </p:blipFill>
        <p:spPr>
          <a:xfrm>
            <a:off x="4837113" y="4191000"/>
            <a:ext cx="3940175" cy="1562100"/>
          </a:xfrm>
          <a:prstGeom prst="rect">
            <a:avLst/>
          </a:prstGeom>
        </p:spPr>
      </p:pic>
    </p:spTree>
    <p:extLst>
      <p:ext uri="{BB962C8B-B14F-4D97-AF65-F5344CB8AC3E}">
        <p14:creationId xmlns:p14="http://schemas.microsoft.com/office/powerpoint/2010/main" val="26518584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598</Words>
  <Application>Microsoft Office PowerPoint</Application>
  <PresentationFormat>On-screen Show (4:3)</PresentationFormat>
  <Paragraphs>38</Paragraphs>
  <Slides>66</Slides>
  <Notes>66</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ECE477 Midterm Design Review: Team 1 </vt:lpstr>
      <vt:lpstr>Outline</vt:lpstr>
      <vt:lpstr>Project Overview</vt:lpstr>
      <vt:lpstr>Project Overview</vt:lpstr>
      <vt:lpstr>PSDRs</vt:lpstr>
      <vt:lpstr>Major Components</vt:lpstr>
      <vt:lpstr>Major Components</vt:lpstr>
      <vt:lpstr>Major Components</vt:lpstr>
      <vt:lpstr>Major Components</vt:lpstr>
      <vt:lpstr>Major Components</vt:lpstr>
      <vt:lpstr>Major Components</vt:lpstr>
      <vt:lpstr>Major Components</vt:lpstr>
      <vt:lpstr>Major Components</vt:lpstr>
      <vt:lpstr>Major Components</vt:lpstr>
      <vt:lpstr>Block Diagram</vt:lpstr>
      <vt:lpstr>Packaging Design</vt:lpstr>
      <vt:lpstr>Packaging Design</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3D View</vt:lpstr>
      <vt:lpstr>FOotprint Verification</vt:lpstr>
      <vt:lpstr>Electrical Schematic</vt:lpstr>
      <vt:lpstr>ELECTRICAL SCHEMATIC </vt:lpstr>
      <vt:lpstr>ELECTRICAL SCHEMATIC </vt:lpstr>
      <vt:lpstr>ELECTRICAL SCHEMATIC </vt:lpstr>
      <vt:lpstr>PCB Layout</vt:lpstr>
      <vt:lpstr>PCB Layout</vt:lpstr>
      <vt:lpstr>PCB Layout</vt:lpstr>
      <vt:lpstr>PCB Layout</vt:lpstr>
      <vt:lpstr>PCB Layout</vt:lpstr>
      <vt:lpstr>PCB Layout</vt:lpstr>
      <vt:lpstr>PCB Layout</vt:lpstr>
      <vt:lpstr>PCB Layout</vt:lpstr>
      <vt:lpstr>PCB Layout</vt:lpstr>
      <vt:lpstr>PCB Layout</vt:lpstr>
      <vt:lpstr>3D View</vt:lpstr>
      <vt:lpstr>FOotprint Verification</vt:lpstr>
      <vt:lpstr>Prototyping Progress</vt:lpstr>
      <vt:lpstr>Prototyping Progress</vt:lpstr>
      <vt:lpstr>Software Development Status</vt:lpstr>
      <vt:lpstr>Software Development Status</vt:lpstr>
      <vt:lpstr>Software Development Status</vt:lpstr>
      <vt:lpstr>Software Development Status</vt:lpstr>
      <vt:lpstr>Software Development Status</vt:lpstr>
      <vt:lpstr>Software Development Status</vt:lpstr>
      <vt:lpstr>Software Development Status</vt:lpstr>
      <vt:lpstr>SOFTware development status</vt:lpstr>
      <vt:lpstr>Software Development Status</vt:lpstr>
      <vt:lpstr>Software Development Status</vt:lpstr>
      <vt:lpstr>Software Development Status</vt:lpstr>
      <vt:lpstr>Project Timeline</vt:lpstr>
      <vt:lpstr>3D Printing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ECE477 Midterm Design Review: Team # </dc:title>
  <dc:creator/>
  <cp:lastModifiedBy/>
  <cp:revision>1666</cp:revision>
  <dcterms:created xsi:type="dcterms:W3CDTF">2023-09-15T18:35:58Z</dcterms:created>
  <dcterms:modified xsi:type="dcterms:W3CDTF">2024-03-01T16:03:52Z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2023-09-15T18:36:18Z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7d64da00-be8d-40a1-b376-2992353d3cf1</vt:lpwstr>
  </property>
  <property fmtid="{D5CDD505-2E9C-101B-9397-08002B2CF9AE}" pid="8" name="MSIP_Label_4044bd30-2ed7-4c9d-9d12-46200872a97b_ContentBits">
    <vt:lpwstr>0</vt:lpwstr>
  </property>
</Properties>
</file>